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87" r:id="rId8"/>
    <p:sldId id="288" r:id="rId9"/>
    <p:sldId id="289" r:id="rId10"/>
    <p:sldId id="282" r:id="rId11"/>
    <p:sldId id="290" r:id="rId12"/>
    <p:sldId id="291" r:id="rId13"/>
    <p:sldId id="284" r:id="rId14"/>
    <p:sldId id="273" r:id="rId15"/>
    <p:sldId id="292" r:id="rId16"/>
    <p:sldId id="260" r:id="rId17"/>
    <p:sldId id="262" r:id="rId18"/>
    <p:sldId id="285" r:id="rId19"/>
    <p:sldId id="265" r:id="rId20"/>
    <p:sldId id="269" r:id="rId21"/>
    <p:sldId id="270" r:id="rId22"/>
    <p:sldId id="268" r:id="rId23"/>
    <p:sldId id="279" r:id="rId24"/>
    <p:sldId id="277" r:id="rId25"/>
    <p:sldId id="266" r:id="rId2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C0066"/>
    <a:srgbClr val="CC0000"/>
    <a:srgbClr val="FFCC99"/>
    <a:srgbClr val="C7314C"/>
    <a:srgbClr val="C21D45"/>
    <a:srgbClr val="BC1C42"/>
    <a:srgbClr val="BE1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סגנון בהיר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340" autoAdjust="0"/>
    <p:restoredTop sz="94660"/>
  </p:normalViewPr>
  <p:slideViewPr>
    <p:cSldViewPr snapToGrid="0">
      <p:cViewPr varScale="1">
        <p:scale>
          <a:sx n="83" d="100"/>
          <a:sy n="83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766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2989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038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764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912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56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3554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196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976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221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063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14632-6A15-4FA3-9288-8BC202BEFD99}" type="datetimeFigureOut">
              <a:rPr lang="he-IL" smtClean="0"/>
              <a:t>ד'/תמוז/תשע"ז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330ED-561D-41D6-802E-70EF8638A14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204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26" Type="http://schemas.openxmlformats.org/officeDocument/2006/relationships/image" Target="../media/image260.png"/><Relationship Id="rId3" Type="http://schemas.openxmlformats.org/officeDocument/2006/relationships/image" Target="../media/image9.png"/><Relationship Id="rId21" Type="http://schemas.openxmlformats.org/officeDocument/2006/relationships/image" Target="../media/image25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2.jpg"/><Relationship Id="rId16" Type="http://schemas.openxmlformats.org/officeDocument/2006/relationships/image" Target="../media/image18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8.png"/><Relationship Id="rId5" Type="http://schemas.openxmlformats.org/officeDocument/2006/relationships/image" Target="../media/image11.png"/><Relationship Id="rId23" Type="http://schemas.openxmlformats.org/officeDocument/2006/relationships/image" Target="../media/image27.png"/><Relationship Id="rId28" Type="http://schemas.openxmlformats.org/officeDocument/2006/relationships/image" Target="../media/image30.png"/><Relationship Id="rId10" Type="http://schemas.openxmlformats.org/officeDocument/2006/relationships/image" Target="../media/image16.png"/><Relationship Id="rId19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6.png"/><Relationship Id="rId27" Type="http://schemas.openxmlformats.org/officeDocument/2006/relationships/image" Target="../media/image2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" Target="slide14.xml"/><Relationship Id="rId7" Type="http://schemas.openxmlformats.org/officeDocument/2006/relationships/slide" Target="slide2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slide" Target="slide25.xml"/><Relationship Id="rId4" Type="http://schemas.openxmlformats.org/officeDocument/2006/relationships/slide" Target="slide19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2752706" y="386773"/>
            <a:ext cx="6388287" cy="32778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7200" b="1" u="sng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ttman Haim" panose="02010401010101010101" pitchFamily="2" charset="-79"/>
                <a:cs typeface="Guttman Haim" panose="02010401010101010101" pitchFamily="2" charset="-79"/>
              </a:rPr>
              <a:t>מנשקי משתמש</a:t>
            </a:r>
          </a:p>
          <a:p>
            <a:pPr algn="ctr">
              <a:lnSpc>
                <a:spcPct val="150000"/>
              </a:lnSpc>
            </a:pPr>
            <a:r>
              <a:rPr lang="he-IL" sz="7200" b="1" u="sng" dirty="0">
                <a:ln w="190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uttman Haim" panose="02010401010101010101" pitchFamily="2" charset="-79"/>
                <a:cs typeface="Guttman Haim" panose="02010401010101010101" pitchFamily="2" charset="-79"/>
              </a:rPr>
              <a:t>מקרר יינות</a:t>
            </a:r>
          </a:p>
        </p:txBody>
      </p:sp>
      <p:sp>
        <p:nvSpPr>
          <p:cNvPr id="5" name="מלבן 4"/>
          <p:cNvSpPr/>
          <p:nvPr/>
        </p:nvSpPr>
        <p:spPr>
          <a:xfrm>
            <a:off x="227785" y="4733203"/>
            <a:ext cx="443708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3200" dirty="0">
                <a:ln w="28575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אביב רוזיה</a:t>
            </a:r>
          </a:p>
          <a:p>
            <a:pPr algn="ctr"/>
            <a:r>
              <a:rPr lang="he-IL" sz="3200" cap="none" spc="0" dirty="0">
                <a:ln w="28575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משה מלכה</a:t>
            </a:r>
          </a:p>
          <a:p>
            <a:pPr algn="ctr"/>
            <a:r>
              <a:rPr lang="he-IL" sz="3200" dirty="0">
                <a:ln w="28575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רינת יחיאל</a:t>
            </a:r>
            <a:endParaRPr lang="he-IL" sz="3200" cap="none" spc="0" dirty="0">
              <a:ln w="28575">
                <a:noFill/>
                <a:prstDash val="solid"/>
              </a:ln>
              <a:latin typeface="Guttman Haim" panose="02010401010101010101" pitchFamily="2" charset="-79"/>
              <a:cs typeface="Guttman Haim" panose="02010401010101010101" pitchFamily="2" charset="-79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94807" y="2796665"/>
            <a:ext cx="3873076" cy="38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98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3677254" y="295835"/>
            <a:ext cx="49910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הצגת בקבוק</a:t>
            </a:r>
          </a:p>
        </p:txBody>
      </p:sp>
      <p:sp>
        <p:nvSpPr>
          <p:cNvPr id="6" name="מלבן 5"/>
          <p:cNvSpPr/>
          <p:nvPr/>
        </p:nvSpPr>
        <p:spPr>
          <a:xfrm>
            <a:off x="1901638" y="1463026"/>
            <a:ext cx="8064500" cy="4445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טבלה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332089"/>
              </p:ext>
            </p:extLst>
          </p:nvPr>
        </p:nvGraphicFramePr>
        <p:xfrm>
          <a:off x="3813362" y="2387586"/>
          <a:ext cx="414841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עמודה-</a:t>
                      </a:r>
                      <a:r>
                        <a:rPr lang="he-IL" b="0" baseline="0" dirty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שורה- 1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מיקום: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שרדונה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שם היין: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לבן יבש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סוג היין: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2001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שנת</a:t>
                      </a:r>
                      <a:r>
                        <a:rPr lang="he-IL" b="1" baseline="0" dirty="0">
                          <a:solidFill>
                            <a:schemeClr val="tx1"/>
                          </a:solidFill>
                        </a:rPr>
                        <a:t> ייצור: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תקין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סטטוס: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rtl="1"/>
                      <a:r>
                        <a:rPr lang="en-US" sz="1800" b="0" dirty="0">
                          <a:solidFill>
                            <a:schemeClr val="tx1"/>
                          </a:solidFill>
                          <a:cs typeface="+mn-cs"/>
                        </a:rPr>
                        <a:t>°</a:t>
                      </a:r>
                      <a:r>
                        <a:rPr lang="he-IL" sz="1800" b="0" dirty="0">
                          <a:solidFill>
                            <a:schemeClr val="tx1"/>
                          </a:solidFill>
                          <a:cs typeface="+mn-cs"/>
                        </a:rPr>
                        <a:t>19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טמפרטורה: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לחות: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42647" y="1926807"/>
            <a:ext cx="1402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b="1" u="sng" dirty="0"/>
              <a:t>פרטי היין</a:t>
            </a:r>
            <a:endParaRPr lang="en-US" sz="2000" b="1" u="sng" dirty="0"/>
          </a:p>
        </p:txBody>
      </p:sp>
      <p:grpSp>
        <p:nvGrpSpPr>
          <p:cNvPr id="9" name="קבוצה 8"/>
          <p:cNvGrpSpPr/>
          <p:nvPr/>
        </p:nvGrpSpPr>
        <p:grpSpPr>
          <a:xfrm>
            <a:off x="4397187" y="4286462"/>
            <a:ext cx="1416424" cy="613029"/>
            <a:chOff x="5271247" y="4437530"/>
            <a:chExt cx="1416424" cy="613029"/>
          </a:xfrm>
        </p:grpSpPr>
        <p:sp>
          <p:nvSpPr>
            <p:cNvPr id="10" name="חיבור 9"/>
            <p:cNvSpPr/>
            <p:nvPr/>
          </p:nvSpPr>
          <p:spPr>
            <a:xfrm>
              <a:off x="6468035" y="4437530"/>
              <a:ext cx="215153" cy="215153"/>
            </a:xfrm>
            <a:prstGeom prst="mathPlus">
              <a:avLst/>
            </a:prstGeom>
            <a:solidFill>
              <a:srgbClr val="43EA36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חיבור 10"/>
            <p:cNvSpPr/>
            <p:nvPr/>
          </p:nvSpPr>
          <p:spPr>
            <a:xfrm>
              <a:off x="6472518" y="4831976"/>
              <a:ext cx="215153" cy="215153"/>
            </a:xfrm>
            <a:prstGeom prst="mathPlus">
              <a:avLst/>
            </a:prstGeom>
            <a:solidFill>
              <a:srgbClr val="43EA36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חיסור 11"/>
            <p:cNvSpPr/>
            <p:nvPr/>
          </p:nvSpPr>
          <p:spPr>
            <a:xfrm>
              <a:off x="5271247" y="4437530"/>
              <a:ext cx="188258" cy="215153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חיסור 12"/>
            <p:cNvSpPr/>
            <p:nvPr/>
          </p:nvSpPr>
          <p:spPr>
            <a:xfrm>
              <a:off x="5271247" y="4835406"/>
              <a:ext cx="188258" cy="215153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2" descr="תוצאת תמונה עבור אייקון בית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129" y="5191895"/>
            <a:ext cx="594846" cy="5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29517" y="5325035"/>
            <a:ext cx="1488141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e-IL" sz="2000" dirty="0"/>
              <a:t>הוצא בקבוק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729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1847850" y="1207532"/>
            <a:ext cx="8064500" cy="4445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טבלה 4"/>
          <p:cNvGraphicFramePr>
            <a:graphicFrameLocks noGrp="1"/>
          </p:cNvGraphicFramePr>
          <p:nvPr>
            <p:extLst/>
          </p:nvPr>
        </p:nvGraphicFramePr>
        <p:xfrm>
          <a:off x="3759574" y="2132092"/>
          <a:ext cx="414841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עמודה-</a:t>
                      </a:r>
                      <a:r>
                        <a:rPr lang="he-IL" b="0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שורה- 2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מיקום: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קברנה סובניון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שם היין: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אדום יבש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סוג היין: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1999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שנת</a:t>
                      </a:r>
                      <a:r>
                        <a:rPr lang="he-IL" b="1" baseline="0" dirty="0">
                          <a:solidFill>
                            <a:schemeClr val="tx1"/>
                          </a:solidFill>
                        </a:rPr>
                        <a:t> ייצור: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מקולקל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סטטוס: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rtl="1"/>
                      <a:r>
                        <a:rPr lang="en-US" sz="1800" b="0" dirty="0">
                          <a:solidFill>
                            <a:schemeClr val="tx1"/>
                          </a:solidFill>
                          <a:cs typeface="+mn-cs"/>
                        </a:rPr>
                        <a:t>°</a:t>
                      </a:r>
                      <a:r>
                        <a:rPr lang="he-IL" sz="1800" b="0" dirty="0">
                          <a:solidFill>
                            <a:schemeClr val="tx1"/>
                          </a:solidFill>
                          <a:cs typeface="+mn-cs"/>
                        </a:rPr>
                        <a:t>27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טמפרטורה: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he-IL" b="0" dirty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b="1" dirty="0">
                          <a:solidFill>
                            <a:schemeClr val="tx1"/>
                          </a:solidFill>
                        </a:rPr>
                        <a:t>לחות: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98783" y="1650241"/>
            <a:ext cx="127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b="1" u="sng" dirty="0"/>
              <a:t>פרטי היין</a:t>
            </a:r>
            <a:endParaRPr lang="en-US" sz="2000" b="1" u="sng" dirty="0"/>
          </a:p>
        </p:txBody>
      </p:sp>
      <p:grpSp>
        <p:nvGrpSpPr>
          <p:cNvPr id="11" name="קבוצה 10"/>
          <p:cNvGrpSpPr/>
          <p:nvPr/>
        </p:nvGrpSpPr>
        <p:grpSpPr>
          <a:xfrm>
            <a:off x="4343399" y="4030968"/>
            <a:ext cx="1416424" cy="613029"/>
            <a:chOff x="5271247" y="4437530"/>
            <a:chExt cx="1416424" cy="613029"/>
          </a:xfrm>
        </p:grpSpPr>
        <p:sp>
          <p:nvSpPr>
            <p:cNvPr id="7" name="חיבור 6"/>
            <p:cNvSpPr/>
            <p:nvPr/>
          </p:nvSpPr>
          <p:spPr>
            <a:xfrm>
              <a:off x="6468035" y="4437530"/>
              <a:ext cx="215153" cy="215153"/>
            </a:xfrm>
            <a:prstGeom prst="mathPlus">
              <a:avLst/>
            </a:prstGeom>
            <a:solidFill>
              <a:srgbClr val="43EA36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חיבור 7"/>
            <p:cNvSpPr/>
            <p:nvPr/>
          </p:nvSpPr>
          <p:spPr>
            <a:xfrm>
              <a:off x="6472518" y="4831976"/>
              <a:ext cx="215153" cy="215153"/>
            </a:xfrm>
            <a:prstGeom prst="mathPlus">
              <a:avLst/>
            </a:prstGeom>
            <a:solidFill>
              <a:srgbClr val="43EA36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חיסור 8"/>
            <p:cNvSpPr/>
            <p:nvPr/>
          </p:nvSpPr>
          <p:spPr>
            <a:xfrm>
              <a:off x="5271247" y="4437530"/>
              <a:ext cx="188258" cy="215153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חיסור 9"/>
            <p:cNvSpPr/>
            <p:nvPr/>
          </p:nvSpPr>
          <p:spPr>
            <a:xfrm>
              <a:off x="5271247" y="4835406"/>
              <a:ext cx="188258" cy="215153"/>
            </a:xfrm>
            <a:prstGeom prst="mathMinus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212978" y="5013894"/>
            <a:ext cx="1501588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e-IL" sz="2000" dirty="0"/>
              <a:t>הוצא בקבוק</a:t>
            </a:r>
            <a:endParaRPr lang="en-US" sz="2000" dirty="0"/>
          </a:p>
        </p:txBody>
      </p:sp>
      <p:pic>
        <p:nvPicPr>
          <p:cNvPr id="13" name="Picture 2" descr="תוצאת תמונה עבור אייקון בית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341" y="4936401"/>
            <a:ext cx="594846" cy="5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38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1847850" y="1207532"/>
            <a:ext cx="8064500" cy="4445000"/>
            <a:chOff x="1847850" y="1207532"/>
            <a:chExt cx="8064500" cy="4445000"/>
          </a:xfrm>
        </p:grpSpPr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6B16D96E-4FEE-4B42-BACB-D6D9CBA4D847}"/>
                </a:ext>
              </a:extLst>
            </p:cNvPr>
            <p:cNvSpPr/>
            <p:nvPr/>
          </p:nvSpPr>
          <p:spPr>
            <a:xfrm>
              <a:off x="1847850" y="1207532"/>
              <a:ext cx="8064500" cy="4445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CDB979-00F1-4B6B-AD80-88E52D04B22F}"/>
                </a:ext>
              </a:extLst>
            </p:cNvPr>
            <p:cNvSpPr txBox="1"/>
            <p:nvPr/>
          </p:nvSpPr>
          <p:spPr>
            <a:xfrm>
              <a:off x="5189682" y="1383995"/>
              <a:ext cx="1380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000" b="1" u="sng" dirty="0"/>
                <a:t>סריקה</a:t>
              </a:r>
              <a:endParaRPr lang="en-US" sz="2000" dirty="0"/>
            </a:p>
          </p:txBody>
        </p:sp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56C83743-F9E1-4F4B-9CC7-9F3786274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545" y="1753327"/>
              <a:ext cx="1807016" cy="125286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5B4E46-3F80-496E-940F-CCAF468AB4D0}"/>
                </a:ext>
              </a:extLst>
            </p:cNvPr>
            <p:cNvSpPr txBox="1"/>
            <p:nvPr/>
          </p:nvSpPr>
          <p:spPr>
            <a:xfrm>
              <a:off x="3492044" y="4274244"/>
              <a:ext cx="46237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000" b="1" u="sng" dirty="0"/>
                <a:t>התא הפנוי הבא הוא:</a:t>
              </a:r>
              <a:r>
                <a:rPr lang="he-IL" sz="2000" b="1" dirty="0"/>
                <a:t>  </a:t>
              </a:r>
              <a:r>
                <a:rPr lang="he-IL" sz="2000" dirty="0"/>
                <a:t>שורה 4 עמודה 3</a:t>
              </a:r>
              <a:endParaRPr lang="en-US" sz="2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780D08-4098-4D90-B796-D01FC1E79101}"/>
                </a:ext>
              </a:extLst>
            </p:cNvPr>
            <p:cNvSpPr txBox="1"/>
            <p:nvPr/>
          </p:nvSpPr>
          <p:spPr>
            <a:xfrm>
              <a:off x="4026569" y="1929790"/>
              <a:ext cx="2819188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he-IL" sz="2000" b="1" u="sng" dirty="0"/>
                <a:t>שם היין:</a:t>
              </a:r>
              <a:r>
                <a:rPr lang="he-IL" sz="2000" b="1" dirty="0"/>
                <a:t> </a:t>
              </a:r>
              <a:r>
                <a:rPr lang="he-IL" sz="2000" dirty="0"/>
                <a:t>ריזלינג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ABA7323-5A5E-4203-B414-F02DB3DF4D8B}"/>
                </a:ext>
              </a:extLst>
            </p:cNvPr>
            <p:cNvSpPr txBox="1"/>
            <p:nvPr/>
          </p:nvSpPr>
          <p:spPr>
            <a:xfrm>
              <a:off x="4026569" y="2299122"/>
              <a:ext cx="2819187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he-IL" sz="2000" b="1" u="sng" dirty="0"/>
                <a:t>סוג היין:</a:t>
              </a:r>
              <a:r>
                <a:rPr lang="he-IL" sz="2000" b="1" dirty="0"/>
                <a:t> </a:t>
              </a:r>
              <a:r>
                <a:rPr lang="he-IL" sz="2000" dirty="0"/>
                <a:t>לבן חצי יבש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4E4076-12B2-4EA5-AC40-104D924B8488}"/>
                </a:ext>
              </a:extLst>
            </p:cNvPr>
            <p:cNvSpPr txBox="1"/>
            <p:nvPr/>
          </p:nvSpPr>
          <p:spPr>
            <a:xfrm>
              <a:off x="4700337" y="2643694"/>
              <a:ext cx="2145419" cy="40011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/>
              <a:r>
                <a:rPr lang="he-IL" sz="2000" b="1" u="sng" dirty="0"/>
                <a:t>תאריך ייצור:</a:t>
              </a:r>
              <a:r>
                <a:rPr lang="he-IL" sz="2000" b="1" dirty="0"/>
                <a:t> </a:t>
              </a:r>
              <a:r>
                <a:rPr lang="he-IL" sz="2000" dirty="0"/>
                <a:t>1998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E026E3-CE46-484F-9D95-72E2EF1B49F5}"/>
                    </a:ext>
                  </a:extLst>
                </p:cNvPr>
                <p:cNvSpPr txBox="1"/>
                <p:nvPr/>
              </p:nvSpPr>
              <p:spPr>
                <a:xfrm>
                  <a:off x="3032770" y="3006191"/>
                  <a:ext cx="3990261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l" rtl="0"/>
                  <a14:m>
                    <m:oMath xmlns:m="http://schemas.openxmlformats.org/officeDocument/2006/math">
                      <m:r>
                        <a:rPr lang="he-I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lang="he-IL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r>
                        <a:rPr lang="he-I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 </m:t>
                      </m:r>
                    </m:oMath>
                  </a14:m>
                  <a:r>
                    <a:rPr lang="he-IL" sz="2000" b="1" u="sng" dirty="0"/>
                    <a:t>טווח טמפרטורות רצויות: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E026E3-CE46-484F-9D95-72E2EF1B49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2770" y="3006191"/>
                  <a:ext cx="3990261" cy="400110"/>
                </a:xfrm>
                <a:prstGeom prst="rect">
                  <a:avLst/>
                </a:prstGeom>
                <a:blipFill>
                  <a:blip r:embed="rId3"/>
                  <a:stretch>
                    <a:fillRect t="-6061" b="-2727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92D868-A2BB-40C8-B2C7-B2F1204A2F86}"/>
                </a:ext>
              </a:extLst>
            </p:cNvPr>
            <p:cNvSpPr txBox="1"/>
            <p:nvPr/>
          </p:nvSpPr>
          <p:spPr>
            <a:xfrm>
              <a:off x="6845756" y="4858599"/>
              <a:ext cx="1270000" cy="4001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he-IL" sz="2000" dirty="0"/>
                <a:t>הכנס</a:t>
              </a:r>
              <a:endParaRPr lang="en-US" sz="2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F20AC4-2CA9-4EF8-916A-E085A378ED89}"/>
                </a:ext>
              </a:extLst>
            </p:cNvPr>
            <p:cNvSpPr txBox="1"/>
            <p:nvPr/>
          </p:nvSpPr>
          <p:spPr>
            <a:xfrm>
              <a:off x="3979415" y="4858599"/>
              <a:ext cx="1270000" cy="4001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he-IL" sz="2000" dirty="0"/>
                <a:t>ביטול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7B0861F-8C6E-40C7-BD5F-2F71314F3DB2}"/>
                    </a:ext>
                  </a:extLst>
                </p:cNvPr>
                <p:cNvSpPr txBox="1"/>
                <p:nvPr/>
              </p:nvSpPr>
              <p:spPr>
                <a:xfrm>
                  <a:off x="4084134" y="3761408"/>
                  <a:ext cx="3990261" cy="400110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r" rtl="1"/>
                  <a:r>
                    <a:rPr lang="he-IL" sz="2000" b="1" u="sng" dirty="0"/>
                    <a:t>בחר טמפרטורה רצויה:</a:t>
                  </a:r>
                  <a:r>
                    <a:rPr lang="he-IL" sz="2000" b="1" dirty="0"/>
                    <a:t>	    </a:t>
                  </a:r>
                  <a:r>
                    <a:rPr lang="en-US" sz="2000" b="1" dirty="0"/>
                    <a:t>    </a:t>
                  </a:r>
                  <a14:m>
                    <m:oMath xmlns:m="http://schemas.openxmlformats.org/officeDocument/2006/math">
                      <m:r>
                        <a:rPr lang="he-IL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  <m:r>
                        <a:rPr lang="he-IL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a14:m>
                  <a:endParaRPr lang="he-IL" sz="2000" b="1" u="sng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7B0861F-8C6E-40C7-BD5F-2F71314F3D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134" y="3761408"/>
                  <a:ext cx="3990261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091" r="-1374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קבוצה 18"/>
            <p:cNvGrpSpPr/>
            <p:nvPr/>
          </p:nvGrpSpPr>
          <p:grpSpPr>
            <a:xfrm>
              <a:off x="3994366" y="3844190"/>
              <a:ext cx="1411941" cy="215153"/>
              <a:chOff x="5271247" y="4437530"/>
              <a:chExt cx="1411941" cy="215153"/>
            </a:xfrm>
          </p:grpSpPr>
          <p:sp>
            <p:nvSpPr>
              <p:cNvPr id="20" name="חיבור 19"/>
              <p:cNvSpPr/>
              <p:nvPr/>
            </p:nvSpPr>
            <p:spPr>
              <a:xfrm>
                <a:off x="6468035" y="4437530"/>
                <a:ext cx="215153" cy="215153"/>
              </a:xfrm>
              <a:prstGeom prst="mathPlus">
                <a:avLst/>
              </a:prstGeom>
              <a:solidFill>
                <a:srgbClr val="43EA36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חיסור 21"/>
              <p:cNvSpPr/>
              <p:nvPr/>
            </p:nvSpPr>
            <p:spPr>
              <a:xfrm>
                <a:off x="5271247" y="4437530"/>
                <a:ext cx="188258" cy="215153"/>
              </a:xfrm>
              <a:prstGeom prst="mathMinus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2" descr="תוצאת תמונה עבור אייקון בית">
              <a:hlinkClick r:id="rId5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4341" y="4936401"/>
              <a:ext cx="594846" cy="594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84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3529336" y="242047"/>
            <a:ext cx="49910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תפריט יינות</a:t>
            </a:r>
          </a:p>
        </p:txBody>
      </p:sp>
      <p:sp>
        <p:nvSpPr>
          <p:cNvPr id="4" name="מלבן 3"/>
          <p:cNvSpPr/>
          <p:nvPr/>
        </p:nvSpPr>
        <p:spPr>
          <a:xfrm>
            <a:off x="2022662" y="1570603"/>
            <a:ext cx="8064500" cy="4445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0906" y="1722249"/>
            <a:ext cx="1514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u="sng" dirty="0"/>
              <a:t>תפריט יינות</a:t>
            </a:r>
            <a:endParaRPr lang="en-US" sz="2000" dirty="0"/>
          </a:p>
        </p:txBody>
      </p:sp>
      <p:graphicFrame>
        <p:nvGraphicFramePr>
          <p:cNvPr id="6" name="טבלה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42559"/>
              </p:ext>
            </p:extLst>
          </p:nvPr>
        </p:nvGraphicFramePr>
        <p:xfrm>
          <a:off x="3307976" y="2091581"/>
          <a:ext cx="5386494" cy="3688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12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68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כמות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סוג היין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שם היין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לבן חצי יבש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ריזלינג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766004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אדום יבש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קצרין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43045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אדום יבש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קברנה סוביניון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912890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לבן יבש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שרדונה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214899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מבעבע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למברוסקו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469959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לבן יבש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סובניון בלן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688829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kern="1200" dirty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לבן חצי יבש</a:t>
                      </a:r>
                      <a:endParaRPr lang="he-IL" sz="1600" b="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b="0" kern="1200" dirty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גוורצטרמינר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75363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מבעבע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קאווה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613842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לבן יבש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פרמייר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96066"/>
                  </a:ext>
                </a:extLst>
              </a:tr>
              <a:tr h="318061"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600" b="0" dirty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אדום חצי יבש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600" dirty="0"/>
                        <a:t>פרמייר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896511"/>
                  </a:ext>
                </a:extLst>
              </a:tr>
            </a:tbl>
          </a:graphicData>
        </a:graphic>
      </p:graphicFrame>
      <p:pic>
        <p:nvPicPr>
          <p:cNvPr id="7" name="Picture 2" descr="תוצאת תמונה עבור אייקון בית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153" y="5299472"/>
            <a:ext cx="594846" cy="5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55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4917918" y="249858"/>
            <a:ext cx="27889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ניטורים</a:t>
            </a:r>
          </a:p>
        </p:txBody>
      </p:sp>
      <p:grpSp>
        <p:nvGrpSpPr>
          <p:cNvPr id="90" name="קבוצה 89">
            <a:extLst>
              <a:ext uri="{FF2B5EF4-FFF2-40B4-BE49-F238E27FC236}">
                <a16:creationId xmlns:a16="http://schemas.microsoft.com/office/drawing/2014/main" id="{DEAD2E0D-3816-4243-BDE1-3C2160871A83}"/>
              </a:ext>
            </a:extLst>
          </p:cNvPr>
          <p:cNvGrpSpPr/>
          <p:nvPr/>
        </p:nvGrpSpPr>
        <p:grpSpPr>
          <a:xfrm>
            <a:off x="3487646" y="1530113"/>
            <a:ext cx="5970512" cy="4609911"/>
            <a:chOff x="4951488" y="1063363"/>
            <a:chExt cx="5970512" cy="4609911"/>
          </a:xfrm>
        </p:grpSpPr>
        <p:grpSp>
          <p:nvGrpSpPr>
            <p:cNvPr id="91" name="קבוצה 218">
              <a:extLst>
                <a:ext uri="{FF2B5EF4-FFF2-40B4-BE49-F238E27FC236}">
                  <a16:creationId xmlns:a16="http://schemas.microsoft.com/office/drawing/2014/main" id="{D96214AC-255C-4216-969A-8C17E1F027DD}"/>
                </a:ext>
              </a:extLst>
            </p:cNvPr>
            <p:cNvGrpSpPr/>
            <p:nvPr/>
          </p:nvGrpSpPr>
          <p:grpSpPr>
            <a:xfrm>
              <a:off x="4951488" y="1063363"/>
              <a:ext cx="5970512" cy="4609911"/>
              <a:chOff x="762001" y="292100"/>
              <a:chExt cx="3011574" cy="2351637"/>
            </a:xfrm>
          </p:grpSpPr>
          <p:pic>
            <p:nvPicPr>
              <p:cNvPr id="130" name="תמונה 6">
                <a:extLst>
                  <a:ext uri="{FF2B5EF4-FFF2-40B4-BE49-F238E27FC236}">
                    <a16:creationId xmlns:a16="http://schemas.microsoft.com/office/drawing/2014/main" id="{887C9DCF-089B-4745-81B0-3DE6AE6E53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16" t="8586" r="8077" b="58059"/>
              <a:stretch/>
            </p:blipFill>
            <p:spPr>
              <a:xfrm>
                <a:off x="762001" y="292100"/>
                <a:ext cx="3011574" cy="2351637"/>
              </a:xfrm>
              <a:prstGeom prst="rect">
                <a:avLst/>
              </a:prstGeom>
              <a:ln w="76200">
                <a:solidFill>
                  <a:schemeClr val="tx1"/>
                </a:solidFill>
              </a:ln>
            </p:spPr>
          </p:pic>
          <p:grpSp>
            <p:nvGrpSpPr>
              <p:cNvPr id="131" name="קבוצה 15">
                <a:extLst>
                  <a:ext uri="{FF2B5EF4-FFF2-40B4-BE49-F238E27FC236}">
                    <a16:creationId xmlns:a16="http://schemas.microsoft.com/office/drawing/2014/main" id="{3085528F-633E-4DE4-80F4-C6C0A202D25B}"/>
                  </a:ext>
                </a:extLst>
              </p:cNvPr>
              <p:cNvGrpSpPr/>
              <p:nvPr/>
            </p:nvGrpSpPr>
            <p:grpSpPr>
              <a:xfrm>
                <a:off x="1133007" y="556330"/>
                <a:ext cx="2385859" cy="345526"/>
                <a:chOff x="4433952" y="502305"/>
                <a:chExt cx="2022325" cy="308094"/>
              </a:xfrm>
            </p:grpSpPr>
            <p:sp>
              <p:nvSpPr>
                <p:cNvPr id="165" name="מלבן 14">
                  <a:extLst>
                    <a:ext uri="{FF2B5EF4-FFF2-40B4-BE49-F238E27FC236}">
                      <a16:creationId xmlns:a16="http://schemas.microsoft.com/office/drawing/2014/main" id="{76C7AE6D-677C-4B56-ABE8-57B12154FBED}"/>
                    </a:ext>
                  </a:extLst>
                </p:cNvPr>
                <p:cNvSpPr/>
                <p:nvPr/>
              </p:nvSpPr>
              <p:spPr>
                <a:xfrm>
                  <a:off x="4478150" y="502305"/>
                  <a:ext cx="1933930" cy="308094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66" name="קבוצה 21">
                  <a:extLst>
                    <a:ext uri="{FF2B5EF4-FFF2-40B4-BE49-F238E27FC236}">
                      <a16:creationId xmlns:a16="http://schemas.microsoft.com/office/drawing/2014/main" id="{5CFF88F1-74CF-4E3D-A534-B70848C227D4}"/>
                    </a:ext>
                  </a:extLst>
                </p:cNvPr>
                <p:cNvGrpSpPr/>
                <p:nvPr/>
              </p:nvGrpSpPr>
              <p:grpSpPr>
                <a:xfrm>
                  <a:off x="4433952" y="578743"/>
                  <a:ext cx="2022325" cy="182880"/>
                  <a:chOff x="997526" y="1939646"/>
                  <a:chExt cx="2474261" cy="222481"/>
                </a:xfrm>
              </p:grpSpPr>
              <p:sp>
                <p:nvSpPr>
                  <p:cNvPr id="167" name="אליפסה 22">
                    <a:extLst>
                      <a:ext uri="{FF2B5EF4-FFF2-40B4-BE49-F238E27FC236}">
                        <a16:creationId xmlns:a16="http://schemas.microsoft.com/office/drawing/2014/main" id="{5798970E-8EA2-4156-9EFC-E516FE66D8BC}"/>
                      </a:ext>
                    </a:extLst>
                  </p:cNvPr>
                  <p:cNvSpPr/>
                  <p:nvPr/>
                </p:nvSpPr>
                <p:spPr>
                  <a:xfrm>
                    <a:off x="997526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אליפסה 23">
                    <a:extLst>
                      <a:ext uri="{FF2B5EF4-FFF2-40B4-BE49-F238E27FC236}">
                        <a16:creationId xmlns:a16="http://schemas.microsoft.com/office/drawing/2014/main" id="{375AED39-1686-40D3-AB47-33495AEC76D9}"/>
                      </a:ext>
                    </a:extLst>
                  </p:cNvPr>
                  <p:cNvSpPr/>
                  <p:nvPr/>
                </p:nvSpPr>
                <p:spPr>
                  <a:xfrm>
                    <a:off x="1301029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9" name="אליפסה 24">
                    <a:extLst>
                      <a:ext uri="{FF2B5EF4-FFF2-40B4-BE49-F238E27FC236}">
                        <a16:creationId xmlns:a16="http://schemas.microsoft.com/office/drawing/2014/main" id="{AEA4823E-E68D-463E-8437-790A67E132C9}"/>
                      </a:ext>
                    </a:extLst>
                  </p:cNvPr>
                  <p:cNvSpPr/>
                  <p:nvPr/>
                </p:nvSpPr>
                <p:spPr>
                  <a:xfrm>
                    <a:off x="1620071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0" name="אליפסה 25">
                    <a:extLst>
                      <a:ext uri="{FF2B5EF4-FFF2-40B4-BE49-F238E27FC236}">
                        <a16:creationId xmlns:a16="http://schemas.microsoft.com/office/drawing/2014/main" id="{734405E6-41DF-43D3-A23A-711025EA5EE3}"/>
                      </a:ext>
                    </a:extLst>
                  </p:cNvPr>
                  <p:cNvSpPr/>
                  <p:nvPr/>
                </p:nvSpPr>
                <p:spPr>
                  <a:xfrm>
                    <a:off x="1939112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1" name="אליפסה 26">
                    <a:extLst>
                      <a:ext uri="{FF2B5EF4-FFF2-40B4-BE49-F238E27FC236}">
                        <a16:creationId xmlns:a16="http://schemas.microsoft.com/office/drawing/2014/main" id="{DE10915E-A644-4A13-8958-E6617129CC52}"/>
                      </a:ext>
                    </a:extLst>
                  </p:cNvPr>
                  <p:cNvSpPr/>
                  <p:nvPr/>
                </p:nvSpPr>
                <p:spPr>
                  <a:xfrm>
                    <a:off x="2244302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2" name="אליפסה 27">
                    <a:extLst>
                      <a:ext uri="{FF2B5EF4-FFF2-40B4-BE49-F238E27FC236}">
                        <a16:creationId xmlns:a16="http://schemas.microsoft.com/office/drawing/2014/main" id="{B88ADB6F-10EE-452A-83CA-61140A0FDB17}"/>
                      </a:ext>
                    </a:extLst>
                  </p:cNvPr>
                  <p:cNvSpPr/>
                  <p:nvPr/>
                </p:nvSpPr>
                <p:spPr>
                  <a:xfrm>
                    <a:off x="2578879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3" name="אליפסה 28">
                    <a:extLst>
                      <a:ext uri="{FF2B5EF4-FFF2-40B4-BE49-F238E27FC236}">
                        <a16:creationId xmlns:a16="http://schemas.microsoft.com/office/drawing/2014/main" id="{EFD53611-AAD3-4DB3-88B6-C405352DB61A}"/>
                      </a:ext>
                    </a:extLst>
                  </p:cNvPr>
                  <p:cNvSpPr/>
                  <p:nvPr/>
                </p:nvSpPr>
                <p:spPr>
                  <a:xfrm>
                    <a:off x="2913456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4" name="אליפסה 29">
                    <a:extLst>
                      <a:ext uri="{FF2B5EF4-FFF2-40B4-BE49-F238E27FC236}">
                        <a16:creationId xmlns:a16="http://schemas.microsoft.com/office/drawing/2014/main" id="{1AA9168E-3C2B-426F-B378-0144387A24B3}"/>
                      </a:ext>
                    </a:extLst>
                  </p:cNvPr>
                  <p:cNvSpPr/>
                  <p:nvPr/>
                </p:nvSpPr>
                <p:spPr>
                  <a:xfrm>
                    <a:off x="3248038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2" name="קבוצה 102">
                <a:extLst>
                  <a:ext uri="{FF2B5EF4-FFF2-40B4-BE49-F238E27FC236}">
                    <a16:creationId xmlns:a16="http://schemas.microsoft.com/office/drawing/2014/main" id="{41C5CE03-BF11-43A8-8EAA-150A13BB85BD}"/>
                  </a:ext>
                </a:extLst>
              </p:cNvPr>
              <p:cNvGrpSpPr/>
              <p:nvPr/>
            </p:nvGrpSpPr>
            <p:grpSpPr>
              <a:xfrm>
                <a:off x="1133007" y="1069078"/>
                <a:ext cx="2385859" cy="345526"/>
                <a:chOff x="4433952" y="502305"/>
                <a:chExt cx="2022325" cy="308094"/>
              </a:xfrm>
            </p:grpSpPr>
            <p:sp>
              <p:nvSpPr>
                <p:cNvPr id="155" name="מלבן 110">
                  <a:extLst>
                    <a:ext uri="{FF2B5EF4-FFF2-40B4-BE49-F238E27FC236}">
                      <a16:creationId xmlns:a16="http://schemas.microsoft.com/office/drawing/2014/main" id="{BEFEDD6A-1D64-4094-AAC4-8DE289694368}"/>
                    </a:ext>
                  </a:extLst>
                </p:cNvPr>
                <p:cNvSpPr/>
                <p:nvPr/>
              </p:nvSpPr>
              <p:spPr>
                <a:xfrm>
                  <a:off x="4478150" y="502305"/>
                  <a:ext cx="1933930" cy="308094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6" name="קבוצה 111">
                  <a:extLst>
                    <a:ext uri="{FF2B5EF4-FFF2-40B4-BE49-F238E27FC236}">
                      <a16:creationId xmlns:a16="http://schemas.microsoft.com/office/drawing/2014/main" id="{E1FECA7E-AE6F-4423-B807-16C53E02595A}"/>
                    </a:ext>
                  </a:extLst>
                </p:cNvPr>
                <p:cNvGrpSpPr/>
                <p:nvPr/>
              </p:nvGrpSpPr>
              <p:grpSpPr>
                <a:xfrm>
                  <a:off x="4433952" y="578743"/>
                  <a:ext cx="2022325" cy="182880"/>
                  <a:chOff x="997526" y="1939646"/>
                  <a:chExt cx="2474261" cy="222481"/>
                </a:xfrm>
              </p:grpSpPr>
              <p:sp>
                <p:nvSpPr>
                  <p:cNvPr id="157" name="אליפסה 112">
                    <a:extLst>
                      <a:ext uri="{FF2B5EF4-FFF2-40B4-BE49-F238E27FC236}">
                        <a16:creationId xmlns:a16="http://schemas.microsoft.com/office/drawing/2014/main" id="{2132A566-F3AA-403C-A9A3-F215F3968437}"/>
                      </a:ext>
                    </a:extLst>
                  </p:cNvPr>
                  <p:cNvSpPr/>
                  <p:nvPr/>
                </p:nvSpPr>
                <p:spPr>
                  <a:xfrm>
                    <a:off x="997526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8" name="אליפסה 113">
                    <a:extLst>
                      <a:ext uri="{FF2B5EF4-FFF2-40B4-BE49-F238E27FC236}">
                        <a16:creationId xmlns:a16="http://schemas.microsoft.com/office/drawing/2014/main" id="{A3F44892-4585-4880-8526-16E6A7CE42FD}"/>
                      </a:ext>
                    </a:extLst>
                  </p:cNvPr>
                  <p:cNvSpPr/>
                  <p:nvPr/>
                </p:nvSpPr>
                <p:spPr>
                  <a:xfrm>
                    <a:off x="1301029" y="1939646"/>
                    <a:ext cx="223749" cy="222481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9" name="אליפסה 114">
                    <a:extLst>
                      <a:ext uri="{FF2B5EF4-FFF2-40B4-BE49-F238E27FC236}">
                        <a16:creationId xmlns:a16="http://schemas.microsoft.com/office/drawing/2014/main" id="{1C175A7B-757D-44BD-B777-3F601AA21F4E}"/>
                      </a:ext>
                    </a:extLst>
                  </p:cNvPr>
                  <p:cNvSpPr/>
                  <p:nvPr/>
                </p:nvSpPr>
                <p:spPr>
                  <a:xfrm>
                    <a:off x="1620071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0" name="אליפסה 115">
                    <a:extLst>
                      <a:ext uri="{FF2B5EF4-FFF2-40B4-BE49-F238E27FC236}">
                        <a16:creationId xmlns:a16="http://schemas.microsoft.com/office/drawing/2014/main" id="{683344EF-EB9A-4EF5-8C01-A3E5C4AC1071}"/>
                      </a:ext>
                    </a:extLst>
                  </p:cNvPr>
                  <p:cNvSpPr/>
                  <p:nvPr/>
                </p:nvSpPr>
                <p:spPr>
                  <a:xfrm>
                    <a:off x="1939112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1" name="אליפסה 116">
                    <a:extLst>
                      <a:ext uri="{FF2B5EF4-FFF2-40B4-BE49-F238E27FC236}">
                        <a16:creationId xmlns:a16="http://schemas.microsoft.com/office/drawing/2014/main" id="{01FDEDAD-8B04-451F-B682-7CC5AC0C5C73}"/>
                      </a:ext>
                    </a:extLst>
                  </p:cNvPr>
                  <p:cNvSpPr/>
                  <p:nvPr/>
                </p:nvSpPr>
                <p:spPr>
                  <a:xfrm>
                    <a:off x="2244302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2" name="אליפסה 117">
                    <a:extLst>
                      <a:ext uri="{FF2B5EF4-FFF2-40B4-BE49-F238E27FC236}">
                        <a16:creationId xmlns:a16="http://schemas.microsoft.com/office/drawing/2014/main" id="{DE2D0506-2F16-4499-81F0-1324E8A8352C}"/>
                      </a:ext>
                    </a:extLst>
                  </p:cNvPr>
                  <p:cNvSpPr/>
                  <p:nvPr/>
                </p:nvSpPr>
                <p:spPr>
                  <a:xfrm>
                    <a:off x="2578879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3" name="אליפסה 118">
                    <a:extLst>
                      <a:ext uri="{FF2B5EF4-FFF2-40B4-BE49-F238E27FC236}">
                        <a16:creationId xmlns:a16="http://schemas.microsoft.com/office/drawing/2014/main" id="{BA2700E4-4992-498B-8DBE-9C89E8518A90}"/>
                      </a:ext>
                    </a:extLst>
                  </p:cNvPr>
                  <p:cNvSpPr/>
                  <p:nvPr/>
                </p:nvSpPr>
                <p:spPr>
                  <a:xfrm>
                    <a:off x="2913456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4" name="אליפסה 119">
                    <a:extLst>
                      <a:ext uri="{FF2B5EF4-FFF2-40B4-BE49-F238E27FC236}">
                        <a16:creationId xmlns:a16="http://schemas.microsoft.com/office/drawing/2014/main" id="{FD2BAAC4-F0C5-4015-9F8A-EBAE0FDB73C7}"/>
                      </a:ext>
                    </a:extLst>
                  </p:cNvPr>
                  <p:cNvSpPr/>
                  <p:nvPr/>
                </p:nvSpPr>
                <p:spPr>
                  <a:xfrm>
                    <a:off x="3248038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3" name="קבוצה 120">
                <a:extLst>
                  <a:ext uri="{FF2B5EF4-FFF2-40B4-BE49-F238E27FC236}">
                    <a16:creationId xmlns:a16="http://schemas.microsoft.com/office/drawing/2014/main" id="{D76E7CD2-6125-41E8-887D-9A50D3138A78}"/>
                  </a:ext>
                </a:extLst>
              </p:cNvPr>
              <p:cNvGrpSpPr/>
              <p:nvPr/>
            </p:nvGrpSpPr>
            <p:grpSpPr>
              <a:xfrm>
                <a:off x="1147738" y="1612843"/>
                <a:ext cx="2385859" cy="345524"/>
                <a:chOff x="4433952" y="502305"/>
                <a:chExt cx="2022325" cy="308094"/>
              </a:xfrm>
            </p:grpSpPr>
            <p:sp>
              <p:nvSpPr>
                <p:cNvPr id="145" name="מלבן 121">
                  <a:extLst>
                    <a:ext uri="{FF2B5EF4-FFF2-40B4-BE49-F238E27FC236}">
                      <a16:creationId xmlns:a16="http://schemas.microsoft.com/office/drawing/2014/main" id="{47811402-EDE3-4092-9524-94BF8C7B58CE}"/>
                    </a:ext>
                  </a:extLst>
                </p:cNvPr>
                <p:cNvSpPr/>
                <p:nvPr/>
              </p:nvSpPr>
              <p:spPr>
                <a:xfrm>
                  <a:off x="4478150" y="502305"/>
                  <a:ext cx="1933930" cy="308094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6" name="קבוצה 122">
                  <a:extLst>
                    <a:ext uri="{FF2B5EF4-FFF2-40B4-BE49-F238E27FC236}">
                      <a16:creationId xmlns:a16="http://schemas.microsoft.com/office/drawing/2014/main" id="{BCE2C2E5-3122-4DB2-8688-DA2D6CDA6D10}"/>
                    </a:ext>
                  </a:extLst>
                </p:cNvPr>
                <p:cNvGrpSpPr/>
                <p:nvPr/>
              </p:nvGrpSpPr>
              <p:grpSpPr>
                <a:xfrm>
                  <a:off x="4433952" y="578749"/>
                  <a:ext cx="2022325" cy="187641"/>
                  <a:chOff x="997526" y="1939646"/>
                  <a:chExt cx="2474261" cy="228272"/>
                </a:xfrm>
              </p:grpSpPr>
              <p:sp>
                <p:nvSpPr>
                  <p:cNvPr id="147" name="אליפסה 123">
                    <a:extLst>
                      <a:ext uri="{FF2B5EF4-FFF2-40B4-BE49-F238E27FC236}">
                        <a16:creationId xmlns:a16="http://schemas.microsoft.com/office/drawing/2014/main" id="{E279C243-3B63-42DA-A494-6A04B7F8E745}"/>
                      </a:ext>
                    </a:extLst>
                  </p:cNvPr>
                  <p:cNvSpPr/>
                  <p:nvPr/>
                </p:nvSpPr>
                <p:spPr>
                  <a:xfrm>
                    <a:off x="997526" y="1939646"/>
                    <a:ext cx="223749" cy="222481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אליפסה 124">
                    <a:extLst>
                      <a:ext uri="{FF2B5EF4-FFF2-40B4-BE49-F238E27FC236}">
                        <a16:creationId xmlns:a16="http://schemas.microsoft.com/office/drawing/2014/main" id="{43381ADE-FA4F-4DBB-833E-487E72EB6391}"/>
                      </a:ext>
                    </a:extLst>
                  </p:cNvPr>
                  <p:cNvSpPr/>
                  <p:nvPr/>
                </p:nvSpPr>
                <p:spPr>
                  <a:xfrm>
                    <a:off x="1298079" y="1945437"/>
                    <a:ext cx="223749" cy="222481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אליפסה 125">
                    <a:extLst>
                      <a:ext uri="{FF2B5EF4-FFF2-40B4-BE49-F238E27FC236}">
                        <a16:creationId xmlns:a16="http://schemas.microsoft.com/office/drawing/2014/main" id="{44DCDB94-78AF-4321-9095-F58B223FF917}"/>
                      </a:ext>
                    </a:extLst>
                  </p:cNvPr>
                  <p:cNvSpPr/>
                  <p:nvPr/>
                </p:nvSpPr>
                <p:spPr>
                  <a:xfrm>
                    <a:off x="1620071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אליפסה 126">
                    <a:extLst>
                      <a:ext uri="{FF2B5EF4-FFF2-40B4-BE49-F238E27FC236}">
                        <a16:creationId xmlns:a16="http://schemas.microsoft.com/office/drawing/2014/main" id="{DC9934F8-54C1-4D4A-8F17-30BAA4B6F096}"/>
                      </a:ext>
                    </a:extLst>
                  </p:cNvPr>
                  <p:cNvSpPr/>
                  <p:nvPr/>
                </p:nvSpPr>
                <p:spPr>
                  <a:xfrm>
                    <a:off x="1939112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1" name="אליפסה 127">
                    <a:extLst>
                      <a:ext uri="{FF2B5EF4-FFF2-40B4-BE49-F238E27FC236}">
                        <a16:creationId xmlns:a16="http://schemas.microsoft.com/office/drawing/2014/main" id="{6CA855E9-24B0-407F-8673-A013387E0C7D}"/>
                      </a:ext>
                    </a:extLst>
                  </p:cNvPr>
                  <p:cNvSpPr/>
                  <p:nvPr/>
                </p:nvSpPr>
                <p:spPr>
                  <a:xfrm>
                    <a:off x="2244302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אליפסה 128">
                    <a:extLst>
                      <a:ext uri="{FF2B5EF4-FFF2-40B4-BE49-F238E27FC236}">
                        <a16:creationId xmlns:a16="http://schemas.microsoft.com/office/drawing/2014/main" id="{0B745B7D-7776-47B9-80DE-5B80AF515B79}"/>
                      </a:ext>
                    </a:extLst>
                  </p:cNvPr>
                  <p:cNvSpPr/>
                  <p:nvPr/>
                </p:nvSpPr>
                <p:spPr>
                  <a:xfrm>
                    <a:off x="2578879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אליפסה 129">
                    <a:extLst>
                      <a:ext uri="{FF2B5EF4-FFF2-40B4-BE49-F238E27FC236}">
                        <a16:creationId xmlns:a16="http://schemas.microsoft.com/office/drawing/2014/main" id="{C0520B15-582B-47D1-AE67-98692D9800D5}"/>
                      </a:ext>
                    </a:extLst>
                  </p:cNvPr>
                  <p:cNvSpPr/>
                  <p:nvPr/>
                </p:nvSpPr>
                <p:spPr>
                  <a:xfrm>
                    <a:off x="2913456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אליפסה 130">
                    <a:extLst>
                      <a:ext uri="{FF2B5EF4-FFF2-40B4-BE49-F238E27FC236}">
                        <a16:creationId xmlns:a16="http://schemas.microsoft.com/office/drawing/2014/main" id="{D3B8CFA7-BE62-4E41-A0C0-021FBE60190B}"/>
                      </a:ext>
                    </a:extLst>
                  </p:cNvPr>
                  <p:cNvSpPr/>
                  <p:nvPr/>
                </p:nvSpPr>
                <p:spPr>
                  <a:xfrm>
                    <a:off x="3248038" y="1939646"/>
                    <a:ext cx="223749" cy="222481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4" name="קבוצה 131">
                <a:extLst>
                  <a:ext uri="{FF2B5EF4-FFF2-40B4-BE49-F238E27FC236}">
                    <a16:creationId xmlns:a16="http://schemas.microsoft.com/office/drawing/2014/main" id="{7032F4B6-E86D-479E-994B-4BBC766669E3}"/>
                  </a:ext>
                </a:extLst>
              </p:cNvPr>
              <p:cNvGrpSpPr/>
              <p:nvPr/>
            </p:nvGrpSpPr>
            <p:grpSpPr>
              <a:xfrm>
                <a:off x="1121890" y="2095130"/>
                <a:ext cx="2385859" cy="345526"/>
                <a:chOff x="4433952" y="502305"/>
                <a:chExt cx="2022325" cy="308094"/>
              </a:xfrm>
            </p:grpSpPr>
            <p:sp>
              <p:nvSpPr>
                <p:cNvPr id="135" name="מלבן 132">
                  <a:extLst>
                    <a:ext uri="{FF2B5EF4-FFF2-40B4-BE49-F238E27FC236}">
                      <a16:creationId xmlns:a16="http://schemas.microsoft.com/office/drawing/2014/main" id="{C00E2B95-66F2-4546-8402-110935D37112}"/>
                    </a:ext>
                  </a:extLst>
                </p:cNvPr>
                <p:cNvSpPr/>
                <p:nvPr/>
              </p:nvSpPr>
              <p:spPr>
                <a:xfrm>
                  <a:off x="4478150" y="502305"/>
                  <a:ext cx="1933930" cy="308094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6" name="קבוצה 133">
                  <a:extLst>
                    <a:ext uri="{FF2B5EF4-FFF2-40B4-BE49-F238E27FC236}">
                      <a16:creationId xmlns:a16="http://schemas.microsoft.com/office/drawing/2014/main" id="{13F0B3B5-036A-4D13-8394-EFCB440E2BAB}"/>
                    </a:ext>
                  </a:extLst>
                </p:cNvPr>
                <p:cNvGrpSpPr/>
                <p:nvPr/>
              </p:nvGrpSpPr>
              <p:grpSpPr>
                <a:xfrm>
                  <a:off x="4433952" y="578743"/>
                  <a:ext cx="2022325" cy="182880"/>
                  <a:chOff x="997526" y="1939646"/>
                  <a:chExt cx="2474261" cy="222481"/>
                </a:xfrm>
              </p:grpSpPr>
              <p:sp>
                <p:nvSpPr>
                  <p:cNvPr id="137" name="אליפסה 134">
                    <a:extLst>
                      <a:ext uri="{FF2B5EF4-FFF2-40B4-BE49-F238E27FC236}">
                        <a16:creationId xmlns:a16="http://schemas.microsoft.com/office/drawing/2014/main" id="{50CAE626-475F-49DA-AFB4-41F1672A34D4}"/>
                      </a:ext>
                    </a:extLst>
                  </p:cNvPr>
                  <p:cNvSpPr/>
                  <p:nvPr/>
                </p:nvSpPr>
                <p:spPr>
                  <a:xfrm>
                    <a:off x="997526" y="1939646"/>
                    <a:ext cx="223749" cy="222481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8" name="אליפסה 135">
                    <a:extLst>
                      <a:ext uri="{FF2B5EF4-FFF2-40B4-BE49-F238E27FC236}">
                        <a16:creationId xmlns:a16="http://schemas.microsoft.com/office/drawing/2014/main" id="{C6D518FC-5517-494E-BA18-0326531ADF67}"/>
                      </a:ext>
                    </a:extLst>
                  </p:cNvPr>
                  <p:cNvSpPr/>
                  <p:nvPr/>
                </p:nvSpPr>
                <p:spPr>
                  <a:xfrm>
                    <a:off x="1301029" y="1939646"/>
                    <a:ext cx="223749" cy="222481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אליפסה 136">
                    <a:extLst>
                      <a:ext uri="{FF2B5EF4-FFF2-40B4-BE49-F238E27FC236}">
                        <a16:creationId xmlns:a16="http://schemas.microsoft.com/office/drawing/2014/main" id="{5F102DAE-82E0-41F7-8A7E-B224E3FC1197}"/>
                      </a:ext>
                    </a:extLst>
                  </p:cNvPr>
                  <p:cNvSpPr/>
                  <p:nvPr/>
                </p:nvSpPr>
                <p:spPr>
                  <a:xfrm>
                    <a:off x="1620071" y="1939646"/>
                    <a:ext cx="223749" cy="222481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0" name="אליפסה 137">
                    <a:extLst>
                      <a:ext uri="{FF2B5EF4-FFF2-40B4-BE49-F238E27FC236}">
                        <a16:creationId xmlns:a16="http://schemas.microsoft.com/office/drawing/2014/main" id="{1B5F189F-F884-4C19-9799-D264329CB9EB}"/>
                      </a:ext>
                    </a:extLst>
                  </p:cNvPr>
                  <p:cNvSpPr/>
                  <p:nvPr/>
                </p:nvSpPr>
                <p:spPr>
                  <a:xfrm>
                    <a:off x="1939112" y="1939646"/>
                    <a:ext cx="223749" cy="222481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1" name="אליפסה 138">
                    <a:extLst>
                      <a:ext uri="{FF2B5EF4-FFF2-40B4-BE49-F238E27FC236}">
                        <a16:creationId xmlns:a16="http://schemas.microsoft.com/office/drawing/2014/main" id="{BCCB412D-AD09-4A65-A7E9-BF61554D1B18}"/>
                      </a:ext>
                    </a:extLst>
                  </p:cNvPr>
                  <p:cNvSpPr/>
                  <p:nvPr/>
                </p:nvSpPr>
                <p:spPr>
                  <a:xfrm>
                    <a:off x="2244302" y="1939646"/>
                    <a:ext cx="223749" cy="222481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אליפסה 139">
                    <a:extLst>
                      <a:ext uri="{FF2B5EF4-FFF2-40B4-BE49-F238E27FC236}">
                        <a16:creationId xmlns:a16="http://schemas.microsoft.com/office/drawing/2014/main" id="{EF940B43-92EC-4A68-AE19-88046FDC9440}"/>
                      </a:ext>
                    </a:extLst>
                  </p:cNvPr>
                  <p:cNvSpPr/>
                  <p:nvPr/>
                </p:nvSpPr>
                <p:spPr>
                  <a:xfrm>
                    <a:off x="2578879" y="1939646"/>
                    <a:ext cx="223749" cy="222481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3" name="אליפסה 140">
                    <a:extLst>
                      <a:ext uri="{FF2B5EF4-FFF2-40B4-BE49-F238E27FC236}">
                        <a16:creationId xmlns:a16="http://schemas.microsoft.com/office/drawing/2014/main" id="{11E7BDE8-03D0-4D92-BE2D-0585BBDC9175}"/>
                      </a:ext>
                    </a:extLst>
                  </p:cNvPr>
                  <p:cNvSpPr/>
                  <p:nvPr/>
                </p:nvSpPr>
                <p:spPr>
                  <a:xfrm>
                    <a:off x="2913456" y="1939646"/>
                    <a:ext cx="223749" cy="222481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4" name="אליפסה 141">
                    <a:extLst>
                      <a:ext uri="{FF2B5EF4-FFF2-40B4-BE49-F238E27FC236}">
                        <a16:creationId xmlns:a16="http://schemas.microsoft.com/office/drawing/2014/main" id="{87736D28-2866-4D5E-B670-6229D7C5F351}"/>
                      </a:ext>
                    </a:extLst>
                  </p:cNvPr>
                  <p:cNvSpPr/>
                  <p:nvPr/>
                </p:nvSpPr>
                <p:spPr>
                  <a:xfrm>
                    <a:off x="3248038" y="1939646"/>
                    <a:ext cx="223749" cy="222481"/>
                  </a:xfrm>
                  <a:prstGeom prst="ellips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7A93660-8CED-410F-BA4A-F461253072B4}"/>
                    </a:ext>
                  </a:extLst>
                </p:cNvPr>
                <p:cNvSpPr txBox="1"/>
                <p:nvPr/>
              </p:nvSpPr>
              <p:spPr>
                <a:xfrm>
                  <a:off x="5694115" y="1769840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7A93660-8CED-410F-BA4A-F46125307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115" y="1769840"/>
                  <a:ext cx="42064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BE222FD-15FA-458A-AD9B-2D46E62E1862}"/>
                    </a:ext>
                  </a:extLst>
                </p:cNvPr>
                <p:cNvSpPr txBox="1"/>
                <p:nvPr/>
              </p:nvSpPr>
              <p:spPr>
                <a:xfrm>
                  <a:off x="6290782" y="1759125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5BE222FD-15FA-458A-AD9B-2D46E62E18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0782" y="1759125"/>
                  <a:ext cx="42064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767A0F2-B7F4-45F9-8D42-D7D645CD8268}"/>
                    </a:ext>
                  </a:extLst>
                </p:cNvPr>
                <p:cNvSpPr txBox="1"/>
                <p:nvPr/>
              </p:nvSpPr>
              <p:spPr>
                <a:xfrm>
                  <a:off x="6894388" y="1780001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767A0F2-B7F4-45F9-8D42-D7D645CD8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388" y="1780001"/>
                  <a:ext cx="4206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1647FD7-01A9-47BE-A213-CFE564AE46F7}"/>
                    </a:ext>
                  </a:extLst>
                </p:cNvPr>
                <p:cNvSpPr txBox="1"/>
                <p:nvPr/>
              </p:nvSpPr>
              <p:spPr>
                <a:xfrm>
                  <a:off x="7522895" y="1759539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61647FD7-01A9-47BE-A213-CFE564AE46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895" y="1759539"/>
                  <a:ext cx="42064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0543755-DFE5-494A-932F-927927B24B97}"/>
                    </a:ext>
                  </a:extLst>
                </p:cNvPr>
                <p:cNvSpPr txBox="1"/>
                <p:nvPr/>
              </p:nvSpPr>
              <p:spPr>
                <a:xfrm>
                  <a:off x="8081230" y="1782102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B0543755-DFE5-494A-932F-927927B24B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1230" y="1782102"/>
                  <a:ext cx="42064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AE633E0-9AF1-4A92-89C8-B66C989C5C94}"/>
                    </a:ext>
                  </a:extLst>
                </p:cNvPr>
                <p:cNvSpPr txBox="1"/>
                <p:nvPr/>
              </p:nvSpPr>
              <p:spPr>
                <a:xfrm>
                  <a:off x="8707230" y="1769840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AE633E0-9AF1-4A92-89C8-B66C989C5C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7230" y="1769840"/>
                  <a:ext cx="42064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3C2C900-9EEE-481F-9C74-FAA4331A6135}"/>
                    </a:ext>
                  </a:extLst>
                </p:cNvPr>
                <p:cNvSpPr txBox="1"/>
                <p:nvPr/>
              </p:nvSpPr>
              <p:spPr>
                <a:xfrm>
                  <a:off x="9343777" y="1769840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3C2C900-9EEE-481F-9C74-FAA4331A6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3777" y="1769840"/>
                  <a:ext cx="420640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A52680E-3BDA-4DCC-B56E-C2E07CEE30BF}"/>
                    </a:ext>
                  </a:extLst>
                </p:cNvPr>
                <p:cNvSpPr txBox="1"/>
                <p:nvPr/>
              </p:nvSpPr>
              <p:spPr>
                <a:xfrm>
                  <a:off x="9981673" y="1769840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A52680E-3BDA-4DCC-B56E-C2E07CEE3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1673" y="1769840"/>
                  <a:ext cx="420640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EA7A0AB-FC7E-4353-BD91-CA9EB1426138}"/>
                    </a:ext>
                  </a:extLst>
                </p:cNvPr>
                <p:cNvSpPr txBox="1"/>
                <p:nvPr/>
              </p:nvSpPr>
              <p:spPr>
                <a:xfrm>
                  <a:off x="5681231" y="2780540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CEA7A0AB-FC7E-4353-BD91-CA9EB14261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1231" y="2780540"/>
                  <a:ext cx="4206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605F416-F31B-47B0-B795-A2361923CD6A}"/>
                    </a:ext>
                  </a:extLst>
                </p:cNvPr>
                <p:cNvSpPr txBox="1"/>
                <p:nvPr/>
              </p:nvSpPr>
              <p:spPr>
                <a:xfrm>
                  <a:off x="6286733" y="2790437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27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605F416-F31B-47B0-B795-A2361923C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733" y="2790437"/>
                  <a:ext cx="42064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FA19364-6E00-4D73-BAFC-4F20DFF25917}"/>
                    </a:ext>
                  </a:extLst>
                </p:cNvPr>
                <p:cNvSpPr txBox="1"/>
                <p:nvPr/>
              </p:nvSpPr>
              <p:spPr>
                <a:xfrm>
                  <a:off x="6869507" y="2787241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3FA19364-6E00-4D73-BAFC-4F20DFF25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9507" y="2787241"/>
                  <a:ext cx="42064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A7FC749-76F2-49E5-A85A-A4F2E3CBE44E}"/>
                    </a:ext>
                  </a:extLst>
                </p:cNvPr>
                <p:cNvSpPr txBox="1"/>
                <p:nvPr/>
              </p:nvSpPr>
              <p:spPr>
                <a:xfrm>
                  <a:off x="7487036" y="2787001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1A7FC749-76F2-49E5-A85A-A4F2E3CBE4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036" y="2787001"/>
                  <a:ext cx="4206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4AD70BE-A1F8-4433-8344-FF1AC622387A}"/>
                    </a:ext>
                  </a:extLst>
                </p:cNvPr>
                <p:cNvSpPr txBox="1"/>
                <p:nvPr/>
              </p:nvSpPr>
              <p:spPr>
                <a:xfrm>
                  <a:off x="8064562" y="2787241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4AD70BE-A1F8-4433-8344-FF1AC6223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562" y="2787241"/>
                  <a:ext cx="42064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93E9E76-5CAB-474A-9553-01B9F67A8987}"/>
                    </a:ext>
                  </a:extLst>
                </p:cNvPr>
                <p:cNvSpPr txBox="1"/>
                <p:nvPr/>
              </p:nvSpPr>
              <p:spPr>
                <a:xfrm>
                  <a:off x="8705665" y="2786761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E93E9E76-5CAB-474A-9553-01B9F67A8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665" y="2786761"/>
                  <a:ext cx="42064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338B97B-DE8B-4ED0-83D4-33EC72ED6E91}"/>
                    </a:ext>
                  </a:extLst>
                </p:cNvPr>
                <p:cNvSpPr txBox="1"/>
                <p:nvPr/>
              </p:nvSpPr>
              <p:spPr>
                <a:xfrm>
                  <a:off x="9366637" y="2763114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2338B97B-DE8B-4ED0-83D4-33EC72ED6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6637" y="2763114"/>
                  <a:ext cx="42064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1FBBCE9-E7E9-481E-A024-DC8B15E3977C}"/>
                    </a:ext>
                  </a:extLst>
                </p:cNvPr>
                <p:cNvSpPr txBox="1"/>
                <p:nvPr/>
              </p:nvSpPr>
              <p:spPr>
                <a:xfrm>
                  <a:off x="9992844" y="2787241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1FBBCE9-E7E9-481E-A024-DC8B15E39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2844" y="2787241"/>
                  <a:ext cx="420640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AD154BD-0BBD-4F4E-9990-A7E08CB50630}"/>
                    </a:ext>
                  </a:extLst>
                </p:cNvPr>
                <p:cNvSpPr txBox="1"/>
                <p:nvPr/>
              </p:nvSpPr>
              <p:spPr>
                <a:xfrm>
                  <a:off x="5751949" y="3865196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900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AD154BD-0BBD-4F4E-9990-A7E08CB5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1949" y="3865196"/>
                  <a:ext cx="420640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B854DD4-B2E3-48A5-91F0-EF7328148519}"/>
                    </a:ext>
                  </a:extLst>
                </p:cNvPr>
                <p:cNvSpPr txBox="1"/>
                <p:nvPr/>
              </p:nvSpPr>
              <p:spPr>
                <a:xfrm>
                  <a:off x="6871227" y="4801153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B854DD4-B2E3-48A5-91F0-EF73281485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1227" y="4801153"/>
                  <a:ext cx="42064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0" name="Group 338">
              <a:extLst>
                <a:ext uri="{FF2B5EF4-FFF2-40B4-BE49-F238E27FC236}">
                  <a16:creationId xmlns:a16="http://schemas.microsoft.com/office/drawing/2014/main" id="{AA67D828-C8AE-4025-A3A7-366F75865ED2}"/>
                </a:ext>
              </a:extLst>
            </p:cNvPr>
            <p:cNvGrpSpPr/>
            <p:nvPr/>
          </p:nvGrpSpPr>
          <p:grpSpPr>
            <a:xfrm>
              <a:off x="5681231" y="4774727"/>
              <a:ext cx="451657" cy="376852"/>
              <a:chOff x="4045422" y="3118093"/>
              <a:chExt cx="482675" cy="376852"/>
            </a:xfrm>
          </p:grpSpPr>
          <p:sp>
            <p:nvSpPr>
              <p:cNvPr id="128" name="משולש שווה שוקיים 210">
                <a:extLst>
                  <a:ext uri="{FF2B5EF4-FFF2-40B4-BE49-F238E27FC236}">
                    <a16:creationId xmlns:a16="http://schemas.microsoft.com/office/drawing/2014/main" id="{BAF2FE5C-E0B6-4F72-B431-80A51FC5D0AD}"/>
                  </a:ext>
                </a:extLst>
              </p:cNvPr>
              <p:cNvSpPr/>
              <p:nvPr/>
            </p:nvSpPr>
            <p:spPr>
              <a:xfrm>
                <a:off x="4055582" y="3118093"/>
                <a:ext cx="414999" cy="318886"/>
              </a:xfrm>
              <a:prstGeom prst="triangl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B952956E-C4EC-4344-90C1-F70B1AF46BB1}"/>
                      </a:ext>
                    </a:extLst>
                  </p:cNvPr>
                  <p:cNvSpPr txBox="1"/>
                  <p:nvPr/>
                </p:nvSpPr>
                <p:spPr>
                  <a:xfrm>
                    <a:off x="4045422" y="3125613"/>
                    <a:ext cx="4826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9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  <m:r>
                            <a:rPr lang="he-IL" sz="9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°</m:t>
                          </m:r>
                        </m:oMath>
                      </m:oMathPara>
                    </a14:m>
                    <a:endParaRPr lang="he-IL" sz="900" b="0" dirty="0">
                      <a:latin typeface="+mj-lt"/>
                      <a:ea typeface="Cambria Math"/>
                    </a:endParaRPr>
                  </a:p>
                  <a:p>
                    <a:pPr algn="ctr"/>
                    <a:r>
                      <a:rPr lang="he-IL" sz="900" dirty="0">
                        <a:latin typeface="+mj-lt"/>
                      </a:rPr>
                      <a:t>10%</a:t>
                    </a:r>
                  </a:p>
                </p:txBody>
              </p:sp>
            </mc:Choice>
            <mc:Fallback xmlns="">
              <p:sp>
                <p:nvSpPr>
                  <p:cNvPr id="277" name="TextBox 2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5422" y="3125613"/>
                    <a:ext cx="482675" cy="36933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2FDEFE0-65CC-4AA4-80C5-1A3EC5B33724}"/>
                    </a:ext>
                  </a:extLst>
                </p:cNvPr>
                <p:cNvSpPr txBox="1"/>
                <p:nvPr/>
              </p:nvSpPr>
              <p:spPr>
                <a:xfrm>
                  <a:off x="6877129" y="3855736"/>
                  <a:ext cx="482675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82FDEFE0-65CC-4AA4-80C5-1A3EC5B33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129" y="3855736"/>
                  <a:ext cx="482675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F455005-30E4-461B-B061-8AF7286DEDE6}"/>
                    </a:ext>
                  </a:extLst>
                </p:cNvPr>
                <p:cNvSpPr txBox="1"/>
                <p:nvPr/>
              </p:nvSpPr>
              <p:spPr>
                <a:xfrm>
                  <a:off x="7487036" y="3855736"/>
                  <a:ext cx="482675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7F455005-30E4-461B-B061-8AF7286DE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036" y="3855736"/>
                  <a:ext cx="482675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5B2BF0E-EAA9-47C3-96E8-403782FBE6E8}"/>
                    </a:ext>
                  </a:extLst>
                </p:cNvPr>
                <p:cNvSpPr txBox="1"/>
                <p:nvPr/>
              </p:nvSpPr>
              <p:spPr>
                <a:xfrm>
                  <a:off x="8064562" y="3846178"/>
                  <a:ext cx="482675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5B2BF0E-EAA9-47C3-96E8-403782FBE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4562" y="3846178"/>
                  <a:ext cx="482675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414ED1F-C548-41AD-B8ED-A9B2A696E4EA}"/>
                    </a:ext>
                  </a:extLst>
                </p:cNvPr>
                <p:cNvSpPr txBox="1"/>
                <p:nvPr/>
              </p:nvSpPr>
              <p:spPr>
                <a:xfrm>
                  <a:off x="8705665" y="3855736"/>
                  <a:ext cx="482675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414ED1F-C548-41AD-B8ED-A9B2A696E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5665" y="3855736"/>
                  <a:ext cx="482675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308362E-69BA-4051-B4D3-3D8EB2C6F6D5}"/>
                    </a:ext>
                  </a:extLst>
                </p:cNvPr>
                <p:cNvSpPr txBox="1"/>
                <p:nvPr/>
              </p:nvSpPr>
              <p:spPr>
                <a:xfrm>
                  <a:off x="9351414" y="3855736"/>
                  <a:ext cx="482675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308362E-69BA-4051-B4D3-3D8EB2C6F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414" y="3855736"/>
                  <a:ext cx="482675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17ED548-5B3F-494F-954B-6E5F4A47F4C3}"/>
                    </a:ext>
                  </a:extLst>
                </p:cNvPr>
                <p:cNvSpPr txBox="1"/>
                <p:nvPr/>
              </p:nvSpPr>
              <p:spPr>
                <a:xfrm>
                  <a:off x="10018499" y="3845576"/>
                  <a:ext cx="482675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17ED548-5B3F-494F-954B-6E5F4A47F4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8499" y="3845576"/>
                  <a:ext cx="482675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908C8D0-AA70-4F1B-8BC1-CFFC6C639C1E}"/>
                    </a:ext>
                  </a:extLst>
                </p:cNvPr>
                <p:cNvSpPr txBox="1"/>
                <p:nvPr/>
              </p:nvSpPr>
              <p:spPr>
                <a:xfrm>
                  <a:off x="7482527" y="4782247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908C8D0-AA70-4F1B-8BC1-CFFC6C639C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2527" y="4782247"/>
                  <a:ext cx="420640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9F1321-1B3D-4C6C-B7E2-37AE6D514377}"/>
                    </a:ext>
                  </a:extLst>
                </p:cNvPr>
                <p:cNvSpPr txBox="1"/>
                <p:nvPr/>
              </p:nvSpPr>
              <p:spPr>
                <a:xfrm>
                  <a:off x="8070464" y="4805132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A99F1321-1B3D-4C6C-B7E2-37AE6D5143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464" y="4805132"/>
                  <a:ext cx="42064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82291FF-CCFE-46A2-8C07-59AD4B9D3F4C}"/>
                    </a:ext>
                  </a:extLst>
                </p:cNvPr>
                <p:cNvSpPr txBox="1"/>
                <p:nvPr/>
              </p:nvSpPr>
              <p:spPr>
                <a:xfrm>
                  <a:off x="8689309" y="4782247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82291FF-CCFE-46A2-8C07-59AD4B9D3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9309" y="4782247"/>
                  <a:ext cx="420640" cy="369332"/>
                </a:xfrm>
                <a:prstGeom prst="rect">
                  <a:avLst/>
                </a:prstGeom>
                <a:blipFill>
                  <a:blip r:embed="rId2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3BB5802-7D38-49A2-BB3F-8EC05395A6E9}"/>
                    </a:ext>
                  </a:extLst>
                </p:cNvPr>
                <p:cNvSpPr txBox="1"/>
                <p:nvPr/>
              </p:nvSpPr>
              <p:spPr>
                <a:xfrm>
                  <a:off x="9331188" y="4801153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3BB5802-7D38-49A2-BB3F-8EC05395A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188" y="4801153"/>
                  <a:ext cx="420640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1" name="Group 342">
              <a:extLst>
                <a:ext uri="{FF2B5EF4-FFF2-40B4-BE49-F238E27FC236}">
                  <a16:creationId xmlns:a16="http://schemas.microsoft.com/office/drawing/2014/main" id="{DD8364B6-6E1A-4A96-860D-18AA656BF759}"/>
                </a:ext>
              </a:extLst>
            </p:cNvPr>
            <p:cNvGrpSpPr/>
            <p:nvPr/>
          </p:nvGrpSpPr>
          <p:grpSpPr>
            <a:xfrm>
              <a:off x="6272114" y="4746951"/>
              <a:ext cx="478416" cy="377385"/>
              <a:chOff x="4045422" y="3118093"/>
              <a:chExt cx="464859" cy="352404"/>
            </a:xfrm>
          </p:grpSpPr>
          <p:sp>
            <p:nvSpPr>
              <p:cNvPr id="126" name="משולש שווה שוקיים 210">
                <a:extLst>
                  <a:ext uri="{FF2B5EF4-FFF2-40B4-BE49-F238E27FC236}">
                    <a16:creationId xmlns:a16="http://schemas.microsoft.com/office/drawing/2014/main" id="{F6FB1D0A-714A-47B6-8C27-0C68A0A5B9E4}"/>
                  </a:ext>
                </a:extLst>
              </p:cNvPr>
              <p:cNvSpPr/>
              <p:nvPr/>
            </p:nvSpPr>
            <p:spPr>
              <a:xfrm>
                <a:off x="4055582" y="3118093"/>
                <a:ext cx="414999" cy="318886"/>
              </a:xfrm>
              <a:prstGeom prst="triangl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D79151F7-4ED3-4E8C-9CCB-62BA7B800895}"/>
                      </a:ext>
                    </a:extLst>
                  </p:cNvPr>
                  <p:cNvSpPr txBox="1"/>
                  <p:nvPr/>
                </p:nvSpPr>
                <p:spPr>
                  <a:xfrm>
                    <a:off x="4045422" y="3125613"/>
                    <a:ext cx="464859" cy="344884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9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he-IL" sz="9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°</m:t>
                          </m:r>
                        </m:oMath>
                      </m:oMathPara>
                    </a14:m>
                    <a:endParaRPr lang="he-IL" sz="900" b="0" dirty="0">
                      <a:latin typeface="+mj-lt"/>
                      <a:ea typeface="Cambria Math"/>
                    </a:endParaRPr>
                  </a:p>
                  <a:p>
                    <a:pPr algn="ctr"/>
                    <a:r>
                      <a:rPr lang="he-IL" sz="900" dirty="0">
                        <a:latin typeface="+mj-lt"/>
                      </a:rPr>
                      <a:t>14%</a:t>
                    </a:r>
                  </a:p>
                </p:txBody>
              </p:sp>
            </mc:Choice>
            <mc:Fallback xmlns="">
              <p:sp>
                <p:nvSpPr>
                  <p:cNvPr id="345" name="TextBox 3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5422" y="3125613"/>
                    <a:ext cx="464859" cy="344884"/>
                  </a:xfrm>
                  <a:prstGeom prst="rect">
                    <a:avLst/>
                  </a:prstGeom>
                  <a:blipFill rotWithShape="0">
                    <a:blip r:embed="rId26"/>
                    <a:stretch>
                      <a:fillRect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2" name="Group 345">
              <a:extLst>
                <a:ext uri="{FF2B5EF4-FFF2-40B4-BE49-F238E27FC236}">
                  <a16:creationId xmlns:a16="http://schemas.microsoft.com/office/drawing/2014/main" id="{5577BEDB-568E-406B-B612-07DE10DCFE80}"/>
                </a:ext>
              </a:extLst>
            </p:cNvPr>
            <p:cNvGrpSpPr/>
            <p:nvPr/>
          </p:nvGrpSpPr>
          <p:grpSpPr>
            <a:xfrm>
              <a:off x="6290782" y="3838658"/>
              <a:ext cx="482675" cy="376852"/>
              <a:chOff x="4045422" y="3118093"/>
              <a:chExt cx="482675" cy="376852"/>
            </a:xfrm>
          </p:grpSpPr>
          <p:sp>
            <p:nvSpPr>
              <p:cNvPr id="124" name="משולש שווה שוקיים 210">
                <a:extLst>
                  <a:ext uri="{FF2B5EF4-FFF2-40B4-BE49-F238E27FC236}">
                    <a16:creationId xmlns:a16="http://schemas.microsoft.com/office/drawing/2014/main" id="{E14D7AA1-5389-4B81-82BD-C09C8619B1C4}"/>
                  </a:ext>
                </a:extLst>
              </p:cNvPr>
              <p:cNvSpPr/>
              <p:nvPr/>
            </p:nvSpPr>
            <p:spPr>
              <a:xfrm>
                <a:off x="4055582" y="3118093"/>
                <a:ext cx="414999" cy="318886"/>
              </a:xfrm>
              <a:prstGeom prst="triangl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5A53330C-4324-413D-A1B6-86BFE95F5EDA}"/>
                      </a:ext>
                    </a:extLst>
                  </p:cNvPr>
                  <p:cNvSpPr txBox="1"/>
                  <p:nvPr/>
                </p:nvSpPr>
                <p:spPr>
                  <a:xfrm>
                    <a:off x="4045422" y="3125613"/>
                    <a:ext cx="4826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1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he-IL" sz="9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he-IL" sz="9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°</m:t>
                          </m:r>
                        </m:oMath>
                      </m:oMathPara>
                    </a14:m>
                    <a:endParaRPr lang="he-IL" sz="900" b="0" dirty="0">
                      <a:latin typeface="+mj-lt"/>
                      <a:ea typeface="Cambria Math"/>
                    </a:endParaRPr>
                  </a:p>
                  <a:p>
                    <a:pPr algn="ctr"/>
                    <a:r>
                      <a:rPr lang="he-IL" sz="900" dirty="0">
                        <a:latin typeface="+mj-lt"/>
                      </a:rPr>
                      <a:t>7%</a:t>
                    </a:r>
                  </a:p>
                </p:txBody>
              </p:sp>
            </mc:Choice>
            <mc:Fallback xmlns="">
              <p:sp>
                <p:nvSpPr>
                  <p:cNvPr id="348" name="TextBox 3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45422" y="3125613"/>
                    <a:ext cx="482675" cy="369332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28D4EDAF-E757-4A17-B575-3522599965AA}"/>
                    </a:ext>
                  </a:extLst>
                </p:cNvPr>
                <p:cNvSpPr txBox="1"/>
                <p:nvPr/>
              </p:nvSpPr>
              <p:spPr>
                <a:xfrm>
                  <a:off x="9970804" y="4801153"/>
                  <a:ext cx="420640" cy="369332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sz="9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he-IL" sz="900" b="0" i="1" smtClean="0">
                            <a:latin typeface="Cambria Math" panose="02040503050406030204" pitchFamily="18" charset="0"/>
                            <a:ea typeface="Cambria Math"/>
                          </a:rPr>
                          <m:t>°</m:t>
                        </m:r>
                      </m:oMath>
                    </m:oMathPara>
                  </a14:m>
                  <a:endParaRPr lang="he-IL" sz="900" b="0" dirty="0">
                    <a:latin typeface="+mj-lt"/>
                    <a:ea typeface="Cambria Math"/>
                  </a:endParaRPr>
                </a:p>
                <a:p>
                  <a:pPr algn="ctr"/>
                  <a:r>
                    <a:rPr lang="he-IL" sz="900" dirty="0">
                      <a:latin typeface="+mj-lt"/>
                    </a:rPr>
                    <a:t>10%</a:t>
                  </a: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28D4EDAF-E757-4A17-B575-3522599965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0804" y="4801153"/>
                  <a:ext cx="420640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9773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880476" y="1224558"/>
            <a:ext cx="8045844" cy="46344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טבלה 5"/>
          <p:cNvGraphicFramePr>
            <a:graphicFrameLocks noGrp="1"/>
          </p:cNvGraphicFramePr>
          <p:nvPr>
            <p:extLst/>
          </p:nvPr>
        </p:nvGraphicFramePr>
        <p:xfrm>
          <a:off x="2664996" y="1926352"/>
          <a:ext cx="6426000" cy="316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4965">
                <a:tc rowSpan="2"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solidFill>
                            <a:schemeClr val="bg1"/>
                          </a:solidFill>
                        </a:rPr>
                        <a:t>זמן</a:t>
                      </a:r>
                      <a:r>
                        <a:rPr lang="he-IL" sz="2000" b="1" baseline="0" dirty="0">
                          <a:solidFill>
                            <a:schemeClr val="bg1"/>
                          </a:solidFill>
                        </a:rPr>
                        <a:t> שנותר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solidFill>
                            <a:schemeClr val="bg1"/>
                          </a:solidFill>
                        </a:rPr>
                        <a:t>סוג אזהרה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solidFill>
                            <a:schemeClr val="bg1"/>
                          </a:solidFill>
                        </a:rPr>
                        <a:t>מיקום היין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 vMerge="1"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solidFill>
                            <a:schemeClr val="bg1"/>
                          </a:solidFill>
                        </a:rPr>
                        <a:t>עמודה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solidFill>
                            <a:schemeClr val="bg1"/>
                          </a:solidFill>
                        </a:rPr>
                        <a:t>שורה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1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4:20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אזהרה-לחות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1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4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4:35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אזהרה- לחות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2:20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אזהרה- טמפרטורה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-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מקולקל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r>
                        <a:rPr lang="en-US" sz="20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מקולקל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000" dirty="0"/>
                        <a:t>1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000" dirty="0"/>
                        <a:t>3</a:t>
                      </a:r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98160" y="1376958"/>
            <a:ext cx="97334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sz="2000" b="1" u="sng" dirty="0"/>
              <a:t>אזהרות</a:t>
            </a:r>
          </a:p>
        </p:txBody>
      </p:sp>
      <p:grpSp>
        <p:nvGrpSpPr>
          <p:cNvPr id="3" name="קבוצה 2"/>
          <p:cNvGrpSpPr/>
          <p:nvPr/>
        </p:nvGrpSpPr>
        <p:grpSpPr>
          <a:xfrm>
            <a:off x="8422289" y="3986682"/>
            <a:ext cx="301626" cy="253246"/>
            <a:chOff x="8422289" y="3986682"/>
            <a:chExt cx="301626" cy="253246"/>
          </a:xfrm>
        </p:grpSpPr>
        <p:sp>
          <p:nvSpPr>
            <p:cNvPr id="8" name="צורת L 7"/>
            <p:cNvSpPr/>
            <p:nvPr/>
          </p:nvSpPr>
          <p:spPr>
            <a:xfrm rot="2343617" flipH="1">
              <a:off x="8491278" y="3990458"/>
              <a:ext cx="146968" cy="213224"/>
            </a:xfrm>
            <a:prstGeom prst="corne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מלבן 8"/>
            <p:cNvSpPr/>
            <p:nvPr/>
          </p:nvSpPr>
          <p:spPr>
            <a:xfrm>
              <a:off x="8422289" y="3986682"/>
              <a:ext cx="301626" cy="2532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מלבן 9"/>
          <p:cNvSpPr/>
          <p:nvPr/>
        </p:nvSpPr>
        <p:spPr>
          <a:xfrm>
            <a:off x="8426719" y="3181622"/>
            <a:ext cx="301626" cy="253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מלבן 9"/>
          <p:cNvSpPr/>
          <p:nvPr/>
        </p:nvSpPr>
        <p:spPr>
          <a:xfrm>
            <a:off x="8422289" y="3584152"/>
            <a:ext cx="301626" cy="253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5598160" y="5277594"/>
            <a:ext cx="127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he-IL" sz="2000" dirty="0"/>
              <a:t>הצג בקבוק</a:t>
            </a:r>
            <a:endParaRPr lang="en-US" sz="2000" dirty="0"/>
          </a:p>
        </p:txBody>
      </p:sp>
      <p:sp>
        <p:nvSpPr>
          <p:cNvPr id="14" name="מלבן 9"/>
          <p:cNvSpPr/>
          <p:nvPr/>
        </p:nvSpPr>
        <p:spPr>
          <a:xfrm>
            <a:off x="8422289" y="2771706"/>
            <a:ext cx="301626" cy="253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תוצאת תמונה עבור אייקון בית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235" y="5232235"/>
            <a:ext cx="594846" cy="5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מלבן 14"/>
          <p:cNvSpPr/>
          <p:nvPr/>
        </p:nvSpPr>
        <p:spPr>
          <a:xfrm>
            <a:off x="8422289" y="4368059"/>
            <a:ext cx="301626" cy="253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0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1714240" y="610815"/>
            <a:ext cx="92865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cap="none" spc="0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מטרת בדיקת השמישות</a:t>
            </a:r>
          </a:p>
        </p:txBody>
      </p:sp>
      <p:sp>
        <p:nvSpPr>
          <p:cNvPr id="3" name="מלבן 2"/>
          <p:cNvSpPr/>
          <p:nvPr/>
        </p:nvSpPr>
        <p:spPr>
          <a:xfrm>
            <a:off x="1030984" y="1758256"/>
            <a:ext cx="10262093" cy="32441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בדיקת אפקטיביות ויעילות המערכת.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גילוי טעויות הקיימות במערכת לשם תיקונן.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בדיקה האם המערכת ניתנת ללמידה מהירה- נוחה לשימוש ופונקציונלית.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he-IL" sz="28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בדיקה האם המערכת משרה</a:t>
            </a:r>
            <a:r>
              <a:rPr lang="he-IL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תחושה של שביעות רצון למשתמש</a:t>
            </a:r>
            <a:r>
              <a:rPr lang="he-IL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US" sz="2800" b="1" dirty="0">
              <a:ln w="19050">
                <a:noFill/>
                <a:prstDash val="solid"/>
              </a:ln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4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3283873" y="341995"/>
            <a:ext cx="589937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בדיקת שמישות- </a:t>
            </a:r>
          </a:p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תיאור המשתמשים:</a:t>
            </a:r>
            <a:endParaRPr lang="en-US" sz="5400" u="sng" dirty="0">
              <a:ln w="57150">
                <a:noFill/>
                <a:prstDash val="solid"/>
              </a:ln>
              <a:latin typeface="Aharoni" panose="02010803020104030203" pitchFamily="2" charset="-79"/>
              <a:cs typeface="Guttman Haim" panose="02010401010101010101" pitchFamily="2" charset="-79"/>
            </a:endParaRPr>
          </a:p>
        </p:txBody>
      </p:sp>
      <p:sp>
        <p:nvSpPr>
          <p:cNvPr id="3" name="מלבן מעוגל 2"/>
          <p:cNvSpPr/>
          <p:nvPr/>
        </p:nvSpPr>
        <p:spPr>
          <a:xfrm>
            <a:off x="8928848" y="2096321"/>
            <a:ext cx="2837329" cy="213808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שם: סמי</a:t>
            </a:r>
          </a:p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גיל: 27</a:t>
            </a:r>
          </a:p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תעסוקה: ברמן בקפה קפה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מלבן מעוגל 3"/>
          <p:cNvSpPr/>
          <p:nvPr/>
        </p:nvSpPr>
        <p:spPr>
          <a:xfrm>
            <a:off x="6412055" y="4329951"/>
            <a:ext cx="2837329" cy="213808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שם: מושיקו</a:t>
            </a:r>
          </a:p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גיל: 34</a:t>
            </a:r>
          </a:p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תעסוקה: חברת הייטק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מלבן מעוגל 4"/>
          <p:cNvSpPr/>
          <p:nvPr/>
        </p:nvSpPr>
        <p:spPr>
          <a:xfrm>
            <a:off x="3574726" y="2191868"/>
            <a:ext cx="2837329" cy="213808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שם: יניב</a:t>
            </a:r>
          </a:p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גיל: 26</a:t>
            </a:r>
          </a:p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תעסוקה: מתדלק 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מלבן מעוגל 5"/>
          <p:cNvSpPr/>
          <p:nvPr/>
        </p:nvSpPr>
        <p:spPr>
          <a:xfrm>
            <a:off x="726739" y="4329952"/>
            <a:ext cx="2837329" cy="2138083"/>
          </a:xfrm>
          <a:prstGeom prst="round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שם: אופיר</a:t>
            </a:r>
          </a:p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גיל: 20</a:t>
            </a:r>
          </a:p>
          <a:p>
            <a:pPr algn="ctr"/>
            <a:r>
              <a:rPr lang="he-IL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תעסוקה: עתודאי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024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7-06-26 at 00-29-16">
            <a:hlinkClick r:id="" action="ppaction://media"/>
            <a:extLst>
              <a:ext uri="{FF2B5EF4-FFF2-40B4-BE49-F238E27FC236}">
                <a16:creationId xmlns:a16="http://schemas.microsoft.com/office/drawing/2014/main" id="{A4E1C79D-61B8-4470-9FFC-4A9C2B309B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862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563" y="840832"/>
            <a:ext cx="10409237" cy="5851525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C177DA97-A100-4B1F-B4AA-ED1A5D95B46C}"/>
              </a:ext>
            </a:extLst>
          </p:cNvPr>
          <p:cNvSpPr/>
          <p:nvPr/>
        </p:nvSpPr>
        <p:spPr>
          <a:xfrm>
            <a:off x="1302325" y="-50113"/>
            <a:ext cx="970260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ea typeface="Arial Unicode MS" panose="020B0604020202020204" pitchFamily="34" charset="-128"/>
                <a:cs typeface="Guttman Haim" panose="02010401010101010101" pitchFamily="2" charset="-79"/>
              </a:rPr>
              <a:t>דוגמא לבדיקת שמישות(אופיר)</a:t>
            </a:r>
          </a:p>
        </p:txBody>
      </p:sp>
    </p:spTree>
    <p:extLst>
      <p:ext uri="{BB962C8B-B14F-4D97-AF65-F5344CB8AC3E}">
        <p14:creationId xmlns:p14="http://schemas.microsoft.com/office/powerpoint/2010/main" val="195671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1734671" y="282389"/>
            <a:ext cx="91708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ea typeface="Arial Unicode MS" panose="020B0604020202020204" pitchFamily="34" charset="-128"/>
                <a:cs typeface="Guttman Haim" panose="02010401010101010101" pitchFamily="2" charset="-79"/>
              </a:rPr>
              <a:t>תוצאות בדיקת השמישות</a:t>
            </a:r>
          </a:p>
        </p:txBody>
      </p:sp>
      <p:graphicFrame>
        <p:nvGraphicFramePr>
          <p:cNvPr id="3" name="טבלה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280623"/>
              </p:ext>
            </p:extLst>
          </p:nvPr>
        </p:nvGraphicFramePr>
        <p:xfrm>
          <a:off x="339970" y="1438305"/>
          <a:ext cx="11384279" cy="5306567"/>
        </p:xfrm>
        <a:graphic>
          <a:graphicData uri="http://schemas.openxmlformats.org/drawingml/2006/table">
            <a:tbl>
              <a:tblPr rtl="1" firstRow="1" bandRow="1">
                <a:tableStyleId>{7E9639D4-E3E2-4D34-9284-5A2195B3D0D7}</a:tableStyleId>
              </a:tblPr>
              <a:tblGrid>
                <a:gridCol w="2003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8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4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2725"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</a:rPr>
                        <a:t>משימה</a:t>
                      </a:r>
                      <a:endParaRPr lang="he-IL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מטרה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מידת</a:t>
                      </a:r>
                      <a:r>
                        <a:rPr lang="he-IL" sz="2800" b="1" kern="1200" baseline="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הצלחה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2562">
                <a:tc rowSpan="3"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מסך ראשי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קלות לימוד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בקלות את המסך הראשי, מה האפשרויות העומדות בפניו</a:t>
                      </a:r>
                      <a:endParaRPr lang="he-IL" sz="2000" b="1" kern="1200" baseline="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הבחנה בין תא מלא לתא פנוי, תא תקין ולא תקין.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הבנת הפונקציונליות של המערכת 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269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יעילות המידע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כי ישנם בקבוקים שאינם תקינים.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כל הפונקציות של המערכת מוצגות בבירור.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ניתן להבחין ישירות במצב הבקבוק על גבי המקרר (תקינות, אזהרות)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54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שביעות רצון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המשתמש היה שבע רצון מהצגת המידע והפונקציונליות של המסך הראשי.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העברת מידע בצורה ברורה וחד משמעית.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4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2965921" y="507372"/>
            <a:ext cx="687416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cap="none" spc="0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שלבי העבודה</a:t>
            </a:r>
          </a:p>
        </p:txBody>
      </p:sp>
      <p:sp>
        <p:nvSpPr>
          <p:cNvPr id="3" name="מלבן 2"/>
          <p:cNvSpPr/>
          <p:nvPr/>
        </p:nvSpPr>
        <p:spPr>
          <a:xfrm>
            <a:off x="1607128" y="1842654"/>
            <a:ext cx="9393382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he-IL" sz="2400" b="1" u="sng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תכנון כללי של המערכת-</a:t>
            </a: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ניתוח דרישות המשתמש.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he-IL" sz="2400" b="1" u="sng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תכנון המסך הראשי והמסכים המשניים-</a:t>
            </a: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תכנון הפונקציונליות של כל מסך והתאמתו לדרישות המשתמש.</a:t>
            </a:r>
            <a:endParaRPr lang="he-IL" sz="2400" b="1" u="sng" dirty="0">
              <a:ln w="19050">
                <a:noFill/>
                <a:prstDash val="solid"/>
              </a:ln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he-IL" sz="2400" b="1" u="sng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לינקים בין המסכים השונים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he-IL" sz="2400" b="1" u="sng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בדיקת שמישות ותיעוד התוצאות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he-IL" sz="2400" b="1" u="sng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תיקון תקלות</a:t>
            </a: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שהתגלו לאחר בדיקה במידת הצורך.</a:t>
            </a:r>
          </a:p>
        </p:txBody>
      </p:sp>
    </p:spTree>
    <p:extLst>
      <p:ext uri="{BB962C8B-B14F-4D97-AF65-F5344CB8AC3E}">
        <p14:creationId xmlns:p14="http://schemas.microsoft.com/office/powerpoint/2010/main" val="60845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029168"/>
              </p:ext>
            </p:extLst>
          </p:nvPr>
        </p:nvGraphicFramePr>
        <p:xfrm>
          <a:off x="407964" y="933629"/>
          <a:ext cx="11562363" cy="5813845"/>
        </p:xfrm>
        <a:graphic>
          <a:graphicData uri="http://schemas.openxmlformats.org/drawingml/2006/table">
            <a:tbl>
              <a:tblPr rtl="1" firstRow="1" bandRow="1">
                <a:tableStyleId>{7E9639D4-E3E2-4D34-9284-5A2195B3D0D7}</a:tableStyleId>
              </a:tblPr>
              <a:tblGrid>
                <a:gridCol w="2182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8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4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2725"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</a:rPr>
                        <a:t>משימה</a:t>
                      </a:r>
                      <a:endParaRPr lang="he-IL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מטרה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מידת</a:t>
                      </a:r>
                      <a:r>
                        <a:rPr lang="he-IL" sz="2800" b="1" kern="1200" baseline="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הצלחה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6654">
                <a:tc rowSpan="3"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חיפוש בקבוק והצגת מידע אודות בקבוק</a:t>
                      </a:r>
                      <a:endParaRPr lang="he-IL" sz="2800" b="1" kern="1200" baseline="0" dirty="0">
                        <a:ln w="19050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קלות לימוד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בקלות היכן יש ללחוץ בכדי לעבור לחיפוש בקבוק.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בקלות איזה אפשרויות חיפוש עומדות בפניו ואיך יש לבצע את החיפוש.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בקלות את המידע שהוצג בפניו על מיקום הבקבוקים.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הבנת אופציות החיפוש האפשריות.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הבנה איך מבצעים חיפוש של בקבוק (שם, מיקום, סוג).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9290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יעילות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את המידע שהוצג אודות בקבוק.</a:t>
                      </a:r>
                    </a:p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ידע לבצע לבד את החיפוש.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לא היה ברור למשתמש מדוע הבקבוק שהוצג בפניו הוא מקולקל (מה הסיבה לכך)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חסר לחצן של חזור למסך החיפוש.</a:t>
                      </a:r>
                      <a:endParaRPr lang="he-IL" sz="2000" b="1" kern="1200" baseline="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הבנה של המידע המוצג אודות הבקבוק.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516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שביעות רצון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המשתמש היה מרוצה מאופן וצורת החיפוש.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העברת והצגת החיפוש בצורה ברורה ושיטתית.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מלבן 3"/>
          <p:cNvSpPr/>
          <p:nvPr/>
        </p:nvSpPr>
        <p:spPr>
          <a:xfrm>
            <a:off x="4892801" y="-49305"/>
            <a:ext cx="28151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ea typeface="Arial Unicode MS" panose="020B0604020202020204" pitchFamily="34" charset="-128"/>
                <a:cs typeface="Guttman Haim" panose="02010401010101010101" pitchFamily="2" charset="-79"/>
              </a:rPr>
              <a:t>תוצאות</a:t>
            </a:r>
          </a:p>
        </p:txBody>
      </p:sp>
    </p:spTree>
    <p:extLst>
      <p:ext uri="{BB962C8B-B14F-4D97-AF65-F5344CB8AC3E}">
        <p14:creationId xmlns:p14="http://schemas.microsoft.com/office/powerpoint/2010/main" val="205412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10676"/>
              </p:ext>
            </p:extLst>
          </p:nvPr>
        </p:nvGraphicFramePr>
        <p:xfrm>
          <a:off x="419100" y="885726"/>
          <a:ext cx="11475720" cy="5217940"/>
        </p:xfrm>
        <a:graphic>
          <a:graphicData uri="http://schemas.openxmlformats.org/drawingml/2006/table">
            <a:tbl>
              <a:tblPr rtl="1" firstRow="1" bandRow="1">
                <a:tableStyleId>{7E9639D4-E3E2-4D34-9284-5A2195B3D0D7}</a:tableStyleId>
              </a:tblPr>
              <a:tblGrid>
                <a:gridCol w="1837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2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692"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</a:rPr>
                        <a:t>משימה</a:t>
                      </a:r>
                      <a:endParaRPr lang="he-IL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מטרה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מידת</a:t>
                      </a:r>
                      <a:r>
                        <a:rPr lang="he-IL" sz="2800" b="1" kern="1200" baseline="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הצלחה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7400">
                <a:tc rowSpan="3"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800" b="1" kern="1200" baseline="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סריקה של בקבוק חדש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קלות לימוד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בקלות היכן ללחוץ בכדי לעבור לסריקה של בקבוק חדש.</a:t>
                      </a:r>
                      <a:endParaRPr lang="he-IL" sz="2000" b="1" kern="1200" baseline="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הבנת פעולות הסריקה. 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1000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יעילות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את המידע שניתן לו עבור הבקבוק.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היכן ללחוץ כדי לשנות את הטמפ' של הבקבוק.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מיד מה המיקום אליו יכנס הבקבוק.</a:t>
                      </a:r>
                      <a:endParaRPr lang="he-IL" sz="2000" b="1" kern="1200" baseline="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הבנת המידע הניתן אודות הבקבוק והאפשרות לכוון את הטמפרטורה.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הבנת המיקום המיועד לבקבוק.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9490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שביעות רצון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המשתמש היה מרוצה מפעולת הסריקה.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lvl="0" indent="-342900" algn="r" rtl="1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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הבנה כיצד יש לבצע סריקה של בקבוק, הצלחה בהבנת המידע המוצג.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מלבן 3"/>
          <p:cNvSpPr/>
          <p:nvPr/>
        </p:nvSpPr>
        <p:spPr>
          <a:xfrm>
            <a:off x="4879354" y="0"/>
            <a:ext cx="28151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ea typeface="Arial Unicode MS" panose="020B0604020202020204" pitchFamily="34" charset="-128"/>
                <a:cs typeface="Guttman Haim" panose="02010401010101010101" pitchFamily="2" charset="-79"/>
              </a:rPr>
              <a:t>תוצאות</a:t>
            </a:r>
          </a:p>
        </p:txBody>
      </p:sp>
    </p:spTree>
    <p:extLst>
      <p:ext uri="{BB962C8B-B14F-4D97-AF65-F5344CB8AC3E}">
        <p14:creationId xmlns:p14="http://schemas.microsoft.com/office/powerpoint/2010/main" val="1807536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014018"/>
              </p:ext>
            </p:extLst>
          </p:nvPr>
        </p:nvGraphicFramePr>
        <p:xfrm>
          <a:off x="397414" y="1307007"/>
          <a:ext cx="11384279" cy="4633985"/>
        </p:xfrm>
        <a:graphic>
          <a:graphicData uri="http://schemas.openxmlformats.org/drawingml/2006/table">
            <a:tbl>
              <a:tblPr rtl="1" firstRow="1" bandRow="1">
                <a:tableStyleId>{7E9639D4-E3E2-4D34-9284-5A2195B3D0D7}</a:tableStyleId>
              </a:tblPr>
              <a:tblGrid>
                <a:gridCol w="2003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8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64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2725"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</a:rPr>
                        <a:t>משימה</a:t>
                      </a:r>
                      <a:endParaRPr lang="he-IL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מטרה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מידת</a:t>
                      </a:r>
                      <a:r>
                        <a:rPr lang="he-IL" sz="2800" b="1" kern="1200" baseline="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הצלחה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145">
                <a:tc rowSpan="3"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תפריט יינות</a:t>
                      </a:r>
                      <a:endParaRPr lang="he-IL" sz="2800" b="1" kern="1200" dirty="0">
                        <a:ln w="19050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קלות לימוד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בקלות היכן יש ללחוץ בכדי לעבור לתפריט יינות.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הבנת המעבר לתפריט היינות והבנת המידע המוצג.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61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יעילות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את הרשימה שהוצגה בפניו- סוג הבקבוק והכמות שישנה במקרר.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הבנה של הנתונים המוצגים.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54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שביעות רצון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המשתמש היה שבע רצון מאופן הצגת היינות שישנם במקרר.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קריאה ברורה של הנתונים.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מלבן 3"/>
          <p:cNvSpPr/>
          <p:nvPr/>
        </p:nvSpPr>
        <p:spPr>
          <a:xfrm>
            <a:off x="4892801" y="255495"/>
            <a:ext cx="28151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ea typeface="Arial Unicode MS" panose="020B0604020202020204" pitchFamily="34" charset="-128"/>
                <a:cs typeface="Guttman Haim" panose="02010401010101010101" pitchFamily="2" charset="-79"/>
              </a:rPr>
              <a:t>תוצאות</a:t>
            </a:r>
          </a:p>
        </p:txBody>
      </p:sp>
    </p:spTree>
    <p:extLst>
      <p:ext uri="{BB962C8B-B14F-4D97-AF65-F5344CB8AC3E}">
        <p14:creationId xmlns:p14="http://schemas.microsoft.com/office/powerpoint/2010/main" val="2260056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76831"/>
              </p:ext>
            </p:extLst>
          </p:nvPr>
        </p:nvGraphicFramePr>
        <p:xfrm>
          <a:off x="274321" y="1078407"/>
          <a:ext cx="11702686" cy="5068710"/>
        </p:xfrm>
        <a:graphic>
          <a:graphicData uri="http://schemas.openxmlformats.org/drawingml/2006/table">
            <a:tbl>
              <a:tblPr rtl="1" firstRow="1" bandRow="1">
                <a:tableStyleId>{7E9639D4-E3E2-4D34-9284-5A2195B3D0D7}</a:tableStyleId>
              </a:tblPr>
              <a:tblGrid>
                <a:gridCol w="206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7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2725"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</a:rPr>
                        <a:t>משימה</a:t>
                      </a:r>
                      <a:endParaRPr lang="he-IL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מטרה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מידת</a:t>
                      </a:r>
                      <a:r>
                        <a:rPr lang="he-IL" sz="2800" b="1" kern="1200" baseline="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הצלחה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4391">
                <a:tc rowSpan="3"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he-IL" sz="2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אזהרות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קלות לימוד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באיזה תא יש בקבוק עם בעיית טמפרטורה/לחות ובאיזה תא יש בקבוק מקולקל.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שהזמן הנותר  זה הזמן לתיקון התקלה.</a:t>
                      </a:r>
                      <a:endParaRPr lang="he-IL" sz="2000" b="1" kern="1200" baseline="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הבנה של סוג הבעיה בכל תא.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7961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יעילות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את המידע המוצג בפניו בצורה מהירה.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לאחר בחירת הבקבוק התקול לא ברור במסך הבא מה צריך לעשות על מנת לתקן את הבעיה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הבנה של המידע המוצג לגבי כל בקבוק.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154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שביעות רצון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המשתמש היה שבע רצון מבהירות המידע המוצג.</a:t>
                      </a:r>
                      <a:endParaRPr lang="he-IL" sz="2000" b="1" kern="1200" baseline="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הצלחה בקריאת המידע והבנה כיצד יש לטפל.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מלבן 3"/>
          <p:cNvSpPr/>
          <p:nvPr/>
        </p:nvSpPr>
        <p:spPr>
          <a:xfrm>
            <a:off x="4718067" y="155077"/>
            <a:ext cx="28151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ea typeface="Arial Unicode MS" panose="020B0604020202020204" pitchFamily="34" charset="-128"/>
                <a:cs typeface="Guttman Haim" panose="02010401010101010101" pitchFamily="2" charset="-79"/>
              </a:rPr>
              <a:t>תוצאות</a:t>
            </a:r>
          </a:p>
        </p:txBody>
      </p:sp>
    </p:spTree>
    <p:extLst>
      <p:ext uri="{BB962C8B-B14F-4D97-AF65-F5344CB8AC3E}">
        <p14:creationId xmlns:p14="http://schemas.microsoft.com/office/powerpoint/2010/main" val="1889369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טבלה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0876"/>
              </p:ext>
            </p:extLst>
          </p:nvPr>
        </p:nvGraphicFramePr>
        <p:xfrm>
          <a:off x="335279" y="721883"/>
          <a:ext cx="11689080" cy="5603178"/>
        </p:xfrm>
        <a:graphic>
          <a:graphicData uri="http://schemas.openxmlformats.org/drawingml/2006/table">
            <a:tbl>
              <a:tblPr rtl="1" firstRow="1" bandRow="1">
                <a:tableStyleId>{7E9639D4-E3E2-4D34-9284-5A2195B3D0D7}</a:tableStyleId>
              </a:tblPr>
              <a:tblGrid>
                <a:gridCol w="2057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3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70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9979"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</a:rPr>
                        <a:t>משימה</a:t>
                      </a:r>
                      <a:endParaRPr lang="he-IL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מטרה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מידת</a:t>
                      </a:r>
                      <a:r>
                        <a:rPr lang="he-IL" sz="2800" b="1" kern="1200" baseline="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הצלחה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338">
                <a:tc rowSpan="3">
                  <a:txBody>
                    <a:bodyPr/>
                    <a:lstStyle/>
                    <a:p>
                      <a:pPr algn="ctr"/>
                      <a:r>
                        <a:rPr lang="he-IL" sz="2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ניטור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קלות לימוד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מה הטמפ' והלחות בכל תא.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איזה בקבוקים מקולקלים ולאיזה בקבוקים יש אזהרות.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הבנה של התאים התקינים והתאים הלא תקינים.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5789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יעילות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הבין את המידע המוצג בפניו בצורה מהירה.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לא הבין איך ניתן לשנות את הטמפרטורה/הלחות בבקבוקים עם האזהרות.</a:t>
                      </a:r>
                      <a:endParaRPr lang="en-US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לאחר שהמשתמש הבין שיש אזהרה על התא לא הבין בדיוק מה סוג האזהרה(טמפרטורה/לחות)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יכולת הבנה של המידע המוצג.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621"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sz="2800" b="1" kern="1200" dirty="0">
                          <a:ln w="19050">
                            <a:noFill/>
                            <a:prstDash val="solid"/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שביעות רצון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היה חסר לו פונקציונליות של תיקון תא.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rtl="1">
                        <a:buFont typeface="Arial" panose="020B0604020202020204" pitchFamily="34" charset="0"/>
                        <a:buChar char="•"/>
                      </a:pPr>
                      <a:r>
                        <a:rPr lang="he-IL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יכולת להבחין בקלות בתאים ה"בעייתיים", אלו שזקוקים לטיפול.</a:t>
                      </a:r>
                      <a:endParaRPr lang="he-IL" sz="2000" b="1" kern="1200" dirty="0">
                        <a:ln w="19050">
                          <a:noFill/>
                          <a:prstDash val="solid"/>
                        </a:ln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מלבן 3"/>
          <p:cNvSpPr/>
          <p:nvPr/>
        </p:nvSpPr>
        <p:spPr>
          <a:xfrm>
            <a:off x="4718067" y="-104003"/>
            <a:ext cx="28151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ea typeface="Arial Unicode MS" panose="020B0604020202020204" pitchFamily="34" charset="-128"/>
                <a:cs typeface="Guttman Haim" panose="02010401010101010101" pitchFamily="2" charset="-79"/>
              </a:rPr>
              <a:t>תוצאות</a:t>
            </a:r>
          </a:p>
        </p:txBody>
      </p:sp>
    </p:spTree>
    <p:extLst>
      <p:ext uri="{BB962C8B-B14F-4D97-AF65-F5344CB8AC3E}">
        <p14:creationId xmlns:p14="http://schemas.microsoft.com/office/powerpoint/2010/main" val="183522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5076974" y="0"/>
            <a:ext cx="24064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מסקנות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9557" y="1204534"/>
            <a:ext cx="11308081" cy="48936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יש להוסיף בניטור לחצנים של ויסות טמפרטורה ולחות.</a:t>
            </a:r>
            <a:endParaRPr lang="en-US" sz="28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יש להוסיף לחצן של חזרה במסכי החיפוש.</a:t>
            </a:r>
            <a:endParaRPr lang="en-US" sz="28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בהצגת מידע על בקבוק- אם יש בקבוק מקולקל לציין את הסיבה.</a:t>
            </a:r>
            <a:endParaRPr lang="en-US" sz="28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יש להוסיף הסבר על אופן תיקון תא של בקבוק לא תקין, וגם מה צריך לתקן (טמפרטורה או לחות)</a:t>
            </a:r>
            <a:endParaRPr lang="en-US" sz="28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800" dirty="0"/>
              <a:t>במסך הניטור יש להוסיף אייקונים שונים </a:t>
            </a:r>
            <a:r>
              <a:rPr lang="he-IL" sz="2800" dirty="0" err="1"/>
              <a:t>שיצינו</a:t>
            </a:r>
            <a:r>
              <a:rPr lang="he-IL" sz="2800" dirty="0"/>
              <a:t> סוגי אזהרות שונות.</a:t>
            </a:r>
            <a:endParaRPr lang="en-US" sz="2800" dirty="0"/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70C0"/>
              </a:solidFill>
            </a:endParaRPr>
          </a:p>
          <a:p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137241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3215641" y="414336"/>
            <a:ext cx="62970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cap="none" spc="0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קונפליקטים</a:t>
            </a:r>
          </a:p>
        </p:txBody>
      </p:sp>
      <p:sp>
        <p:nvSpPr>
          <p:cNvPr id="4" name="מלבן 3"/>
          <p:cNvSpPr/>
          <p:nvPr/>
        </p:nvSpPr>
        <p:spPr>
          <a:xfrm>
            <a:off x="720436" y="1634061"/>
            <a:ext cx="10907684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התלבטות לגבי </a:t>
            </a:r>
            <a:r>
              <a:rPr lang="he-IL" sz="2400" b="1" u="sng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כפתור כוונון (טמפרטורה, לחות)</a:t>
            </a: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יחיד המשותף לכל התאים או כפתורי כוונון ספציפיים לכל תא.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התלבטות לגבי צבעי הלחצנים שישרתו כל מצב של בקבוק במערכת וכן נגישותם לעיוורי צבעים, הוספת אלמנט נוסף שיבדיל בין כל מצב.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התלבטות בנוגע להוצאת יין מהמקרר, באיזה שלב זה מתבצע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התלבטות בנוגע להכנסת קלט למקרר, הצגת המקלדת.</a:t>
            </a:r>
            <a:endParaRPr lang="en-US" sz="2400" b="1" dirty="0">
              <a:ln w="19050">
                <a:noFill/>
                <a:prstDash val="solid"/>
              </a:ln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4915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2563091" y="613448"/>
            <a:ext cx="70935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פרסונות</a:t>
            </a:r>
            <a:endParaRPr lang="en-US" sz="5400" u="sng" dirty="0">
              <a:ln w="57150">
                <a:noFill/>
                <a:prstDash val="solid"/>
              </a:ln>
              <a:latin typeface="Aharoni" panose="02010803020104030203" pitchFamily="2" charset="-79"/>
              <a:cs typeface="Guttman Haim" panose="02010401010101010101" pitchFamily="2" charset="-79"/>
            </a:endParaRPr>
          </a:p>
        </p:txBody>
      </p:sp>
      <p:sp>
        <p:nvSpPr>
          <p:cNvPr id="3" name="מלבן 2"/>
          <p:cNvSpPr/>
          <p:nvPr/>
        </p:nvSpPr>
        <p:spPr>
          <a:xfrm>
            <a:off x="1219201" y="1885906"/>
            <a:ext cx="9903146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נתי, בן 25, מתגורר בתל אביב, סטודנט שנה שנייה לתקשורת, עובד במסעדה.</a:t>
            </a:r>
          </a:p>
          <a:p>
            <a:pPr algn="ctr">
              <a:lnSpc>
                <a:spcPct val="150000"/>
              </a:lnSpc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נתי הוא עיוור צבעים, אינו מבדיל בין הצבעים ירוק ואדום.</a:t>
            </a:r>
          </a:p>
        </p:txBody>
      </p:sp>
      <p:sp>
        <p:nvSpPr>
          <p:cNvPr id="5" name="מלבן 4"/>
          <p:cNvSpPr/>
          <p:nvPr/>
        </p:nvSpPr>
        <p:spPr>
          <a:xfrm>
            <a:off x="1219201" y="3610854"/>
            <a:ext cx="9903145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אילן, בן 70, נשוי, אב ל- 4 ילדים וסב ל-13 נכדים, גר בבוסתן הגליל.</a:t>
            </a:r>
          </a:p>
          <a:p>
            <a:pPr algn="ctr">
              <a:lnSpc>
                <a:spcPct val="150000"/>
              </a:lnSpc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אילן הוא חובב יין, בין היתר הוא אוסף יינות מרחבי העולם.</a:t>
            </a:r>
          </a:p>
        </p:txBody>
      </p:sp>
      <p:sp>
        <p:nvSpPr>
          <p:cNvPr id="6" name="מלבן 5"/>
          <p:cNvSpPr/>
          <p:nvPr/>
        </p:nvSpPr>
        <p:spPr>
          <a:xfrm>
            <a:off x="1219201" y="5104893"/>
            <a:ext cx="9903145" cy="120032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נמרוד, בן 40, נשוי, אב ל- 2 ילדים, גר במודיעין.</a:t>
            </a:r>
          </a:p>
          <a:p>
            <a:pPr algn="ctr">
              <a:lnSpc>
                <a:spcPct val="150000"/>
              </a:lnSpc>
            </a:pPr>
            <a:r>
              <a:rPr lang="he-IL" sz="2400" b="1" dirty="0">
                <a:ln w="19050">
                  <a:noFill/>
                  <a:prstDash val="solid"/>
                </a:ln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נמרוד הוא בעל אולם אירועים המארח מידי יום למעלה מ- 1000 אורחים.</a:t>
            </a:r>
          </a:p>
        </p:txBody>
      </p:sp>
    </p:spTree>
    <p:extLst>
      <p:ext uri="{BB962C8B-B14F-4D97-AF65-F5344CB8AC3E}">
        <p14:creationId xmlns:p14="http://schemas.microsoft.com/office/powerpoint/2010/main" val="361281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4476304" y="512829"/>
            <a:ext cx="7135288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אב טיפוס- מסך ראשי:</a:t>
            </a:r>
          </a:p>
        </p:txBody>
      </p:sp>
      <p:grpSp>
        <p:nvGrpSpPr>
          <p:cNvPr id="348" name="קבוצה 347"/>
          <p:cNvGrpSpPr/>
          <p:nvPr/>
        </p:nvGrpSpPr>
        <p:grpSpPr>
          <a:xfrm>
            <a:off x="786286" y="411304"/>
            <a:ext cx="3011574" cy="6096000"/>
            <a:chOff x="786286" y="411304"/>
            <a:chExt cx="3011574" cy="6096000"/>
          </a:xfrm>
        </p:grpSpPr>
        <p:grpSp>
          <p:nvGrpSpPr>
            <p:cNvPr id="349" name="Group 1"/>
            <p:cNvGrpSpPr/>
            <p:nvPr/>
          </p:nvGrpSpPr>
          <p:grpSpPr>
            <a:xfrm>
              <a:off x="786286" y="411304"/>
              <a:ext cx="3011574" cy="6096000"/>
              <a:chOff x="762001" y="292100"/>
              <a:chExt cx="3011574" cy="6096000"/>
            </a:xfrm>
          </p:grpSpPr>
          <p:grpSp>
            <p:nvGrpSpPr>
              <p:cNvPr id="370" name="קבוצה 369"/>
              <p:cNvGrpSpPr/>
              <p:nvPr/>
            </p:nvGrpSpPr>
            <p:grpSpPr>
              <a:xfrm>
                <a:off x="762001" y="292100"/>
                <a:ext cx="3011574" cy="6096000"/>
                <a:chOff x="762001" y="292100"/>
                <a:chExt cx="3011574" cy="6096000"/>
              </a:xfrm>
            </p:grpSpPr>
            <p:pic>
              <p:nvPicPr>
                <p:cNvPr id="395" name="תמונה 39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616" t="8586" r="8077" b="4949"/>
                <a:stretch/>
              </p:blipFill>
              <p:spPr>
                <a:xfrm>
                  <a:off x="762001" y="292100"/>
                  <a:ext cx="3011574" cy="6096000"/>
                </a:xfrm>
                <a:prstGeom prst="rect">
                  <a:avLst/>
                </a:prstGeom>
                <a:ln w="76200">
                  <a:solidFill>
                    <a:schemeClr val="tx1"/>
                  </a:solidFill>
                </a:ln>
              </p:spPr>
            </p:pic>
            <p:grpSp>
              <p:nvGrpSpPr>
                <p:cNvPr id="396" name="קבוצה 395"/>
                <p:cNvGrpSpPr/>
                <p:nvPr/>
              </p:nvGrpSpPr>
              <p:grpSpPr>
                <a:xfrm>
                  <a:off x="1133007" y="556330"/>
                  <a:ext cx="2385859" cy="345526"/>
                  <a:chOff x="4433952" y="502305"/>
                  <a:chExt cx="2022325" cy="308094"/>
                </a:xfrm>
              </p:grpSpPr>
              <p:sp>
                <p:nvSpPr>
                  <p:cNvPr id="505" name="מלבן 504"/>
                  <p:cNvSpPr/>
                  <p:nvPr/>
                </p:nvSpPr>
                <p:spPr>
                  <a:xfrm>
                    <a:off x="4478150" y="502305"/>
                    <a:ext cx="1933930" cy="30809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506" name="קבוצה 505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507" name="אליפסה 506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8" name="אליפסה 507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9" name="אליפסה 508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0" name="אליפסה 509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1" name="אליפסה 510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2" name="אליפסה 511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3" name="אליפסה 512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4" name="אליפסה 513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97" name="קבוצה 396"/>
                <p:cNvGrpSpPr/>
                <p:nvPr/>
              </p:nvGrpSpPr>
              <p:grpSpPr>
                <a:xfrm>
                  <a:off x="1179279" y="3265871"/>
                  <a:ext cx="2281573" cy="272598"/>
                  <a:chOff x="5029200" y="3216171"/>
                  <a:chExt cx="4940300" cy="631929"/>
                </a:xfrm>
              </p:grpSpPr>
              <p:sp>
                <p:nvSpPr>
                  <p:cNvPr id="500" name="מלבן 499"/>
                  <p:cNvSpPr/>
                  <p:nvPr/>
                </p:nvSpPr>
                <p:spPr>
                  <a:xfrm>
                    <a:off x="5029200" y="3315732"/>
                    <a:ext cx="4940300" cy="53236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1" name="אליפסה 500"/>
                  <p:cNvSpPr/>
                  <p:nvPr/>
                </p:nvSpPr>
                <p:spPr>
                  <a:xfrm>
                    <a:off x="6214429" y="3216171"/>
                    <a:ext cx="467173" cy="47545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אליפסה 501"/>
                  <p:cNvSpPr/>
                  <p:nvPr/>
                </p:nvSpPr>
                <p:spPr>
                  <a:xfrm>
                    <a:off x="7260164" y="3230421"/>
                    <a:ext cx="467173" cy="47545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3" name="אליפסה 502"/>
                  <p:cNvSpPr/>
                  <p:nvPr/>
                </p:nvSpPr>
                <p:spPr>
                  <a:xfrm>
                    <a:off x="8345356" y="3216174"/>
                    <a:ext cx="467173" cy="47545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4" name="אליפסה 503"/>
                  <p:cNvSpPr/>
                  <p:nvPr/>
                </p:nvSpPr>
                <p:spPr>
                  <a:xfrm>
                    <a:off x="9423305" y="3228875"/>
                    <a:ext cx="467173" cy="475455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3175"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he-IL" b="1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8" name="קבוצה 397"/>
                <p:cNvGrpSpPr/>
                <p:nvPr/>
              </p:nvGrpSpPr>
              <p:grpSpPr>
                <a:xfrm>
                  <a:off x="1801285" y="2758986"/>
                  <a:ext cx="107877" cy="271351"/>
                  <a:chOff x="5693444" y="4402098"/>
                  <a:chExt cx="91440" cy="241955"/>
                </a:xfrm>
              </p:grpSpPr>
              <p:sp>
                <p:nvSpPr>
                  <p:cNvPr id="498" name="חץ למטה 497"/>
                  <p:cNvSpPr/>
                  <p:nvPr/>
                </p:nvSpPr>
                <p:spPr>
                  <a:xfrm flipV="1">
                    <a:off x="5693444" y="4402098"/>
                    <a:ext cx="91440" cy="91440"/>
                  </a:xfrm>
                  <a:prstGeom prst="downArrow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9" name="חץ למטה 498"/>
                  <p:cNvSpPr/>
                  <p:nvPr/>
                </p:nvSpPr>
                <p:spPr>
                  <a:xfrm>
                    <a:off x="5693444" y="4552613"/>
                    <a:ext cx="91440" cy="91440"/>
                  </a:xfrm>
                  <a:prstGeom prst="downArrow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9" name="קבוצה 398"/>
                <p:cNvGrpSpPr/>
                <p:nvPr/>
              </p:nvGrpSpPr>
              <p:grpSpPr>
                <a:xfrm>
                  <a:off x="1147738" y="3689186"/>
                  <a:ext cx="2385859" cy="345526"/>
                  <a:chOff x="4433952" y="502305"/>
                  <a:chExt cx="2022325" cy="308094"/>
                </a:xfrm>
              </p:grpSpPr>
              <p:sp>
                <p:nvSpPr>
                  <p:cNvPr id="488" name="מלבן 487"/>
                  <p:cNvSpPr/>
                  <p:nvPr/>
                </p:nvSpPr>
                <p:spPr>
                  <a:xfrm>
                    <a:off x="4478150" y="502305"/>
                    <a:ext cx="1933930" cy="30809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89" name="קבוצה 488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490" name="אליפסה 489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1" name="אליפסה 490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2" name="אליפסה 491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3" name="אליפסה 492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4" name="אליפסה 493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5" name="אליפסה 494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6" name="אליפסה 495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7" name="אליפסה 496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00" name="קבוצה 399"/>
                <p:cNvGrpSpPr/>
                <p:nvPr/>
              </p:nvGrpSpPr>
              <p:grpSpPr>
                <a:xfrm>
                  <a:off x="1133007" y="1069078"/>
                  <a:ext cx="2385859" cy="345526"/>
                  <a:chOff x="4433952" y="502305"/>
                  <a:chExt cx="2022325" cy="308094"/>
                </a:xfrm>
              </p:grpSpPr>
              <p:sp>
                <p:nvSpPr>
                  <p:cNvPr id="478" name="מלבן 477"/>
                  <p:cNvSpPr/>
                  <p:nvPr/>
                </p:nvSpPr>
                <p:spPr>
                  <a:xfrm>
                    <a:off x="4478150" y="502305"/>
                    <a:ext cx="1933930" cy="30809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79" name="קבוצה 478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480" name="אליפסה 479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1" name="אליפסה 480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2" name="אליפסה 481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3" name="אליפסה 482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4" name="אליפסה 483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5" name="אליפסה 484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6" name="אליפסה 485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7" name="אליפסה 486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01" name="קבוצה 400"/>
                <p:cNvGrpSpPr/>
                <p:nvPr/>
              </p:nvGrpSpPr>
              <p:grpSpPr>
                <a:xfrm>
                  <a:off x="1147738" y="1612848"/>
                  <a:ext cx="2385859" cy="345526"/>
                  <a:chOff x="4433952" y="502305"/>
                  <a:chExt cx="2022325" cy="308094"/>
                </a:xfrm>
              </p:grpSpPr>
              <p:sp>
                <p:nvSpPr>
                  <p:cNvPr id="468" name="מלבן 467"/>
                  <p:cNvSpPr/>
                  <p:nvPr/>
                </p:nvSpPr>
                <p:spPr>
                  <a:xfrm>
                    <a:off x="4478150" y="502305"/>
                    <a:ext cx="1933930" cy="30809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69" name="קבוצה 468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470" name="אליפסה 469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1" name="אליפסה 470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2" name="אליפסה 471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3" name="אליפסה 472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4" name="אליפסה 473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5" name="אליפסה 474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6" name="אליפסה 475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7" name="אליפסה 476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solidFill>
                      <a:srgbClr val="43EA36"/>
                    </a:solidFill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02" name="קבוצה 401"/>
                <p:cNvGrpSpPr/>
                <p:nvPr/>
              </p:nvGrpSpPr>
              <p:grpSpPr>
                <a:xfrm>
                  <a:off x="1121890" y="2095130"/>
                  <a:ext cx="2385859" cy="345526"/>
                  <a:chOff x="4433952" y="502305"/>
                  <a:chExt cx="2022325" cy="308094"/>
                </a:xfrm>
              </p:grpSpPr>
              <p:sp>
                <p:nvSpPr>
                  <p:cNvPr id="458" name="מלבן 457"/>
                  <p:cNvSpPr/>
                  <p:nvPr/>
                </p:nvSpPr>
                <p:spPr>
                  <a:xfrm>
                    <a:off x="4478150" y="502305"/>
                    <a:ext cx="1933930" cy="30809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59" name="קבוצה 458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460" name="אליפסה 459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1" name="אליפסה 460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2" name="אליפסה 461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3" name="אליפסה 462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4" name="אליפסה 463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5" name="אליפסה 464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6" name="אליפסה 465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7" name="אליפסה 466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03" name="קבוצה 402"/>
                <p:cNvGrpSpPr/>
                <p:nvPr/>
              </p:nvGrpSpPr>
              <p:grpSpPr>
                <a:xfrm>
                  <a:off x="1133007" y="4190847"/>
                  <a:ext cx="2385859" cy="345526"/>
                  <a:chOff x="4433952" y="502305"/>
                  <a:chExt cx="2022325" cy="308094"/>
                </a:xfrm>
              </p:grpSpPr>
              <p:sp>
                <p:nvSpPr>
                  <p:cNvPr id="448" name="מלבן 447"/>
                  <p:cNvSpPr/>
                  <p:nvPr/>
                </p:nvSpPr>
                <p:spPr>
                  <a:xfrm>
                    <a:off x="4478150" y="502305"/>
                    <a:ext cx="1933930" cy="30809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49" name="קבוצה 448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450" name="אליפסה 449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1" name="אליפסה 450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2" name="אליפסה 451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3" name="אליפסה 452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4" name="אליפסה 453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5" name="אליפסה 454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6" name="אליפסה 455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7" name="אליפסה 456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04" name="קבוצה 403"/>
                <p:cNvGrpSpPr/>
                <p:nvPr/>
              </p:nvGrpSpPr>
              <p:grpSpPr>
                <a:xfrm>
                  <a:off x="1133007" y="4692509"/>
                  <a:ext cx="2385859" cy="345526"/>
                  <a:chOff x="4433952" y="502305"/>
                  <a:chExt cx="2022325" cy="308094"/>
                </a:xfrm>
              </p:grpSpPr>
              <p:sp>
                <p:nvSpPr>
                  <p:cNvPr id="438" name="מלבן 437"/>
                  <p:cNvSpPr/>
                  <p:nvPr/>
                </p:nvSpPr>
                <p:spPr>
                  <a:xfrm>
                    <a:off x="4478150" y="502305"/>
                    <a:ext cx="1933930" cy="30809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39" name="קבוצה 438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440" name="אליפסה 439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1" name="אליפסה 440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2" name="אליפסה 441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3" name="אליפסה 442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4" name="אליפסה 443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5" name="אליפסה 444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6" name="אליפסה 445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7" name="אליפסה 446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05" name="קבוצה 404"/>
                <p:cNvGrpSpPr/>
                <p:nvPr/>
              </p:nvGrpSpPr>
              <p:grpSpPr>
                <a:xfrm>
                  <a:off x="1133007" y="5201767"/>
                  <a:ext cx="2385859" cy="345526"/>
                  <a:chOff x="4433952" y="540405"/>
                  <a:chExt cx="2022325" cy="308094"/>
                </a:xfrm>
              </p:grpSpPr>
              <p:sp>
                <p:nvSpPr>
                  <p:cNvPr id="428" name="מלבן 427"/>
                  <p:cNvSpPr/>
                  <p:nvPr/>
                </p:nvSpPr>
                <p:spPr>
                  <a:xfrm>
                    <a:off x="4478150" y="540405"/>
                    <a:ext cx="1933930" cy="30809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29" name="קבוצה 428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430" name="אליפסה 429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1" name="אליפסה 430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2" name="אליפסה 431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3" name="אליפסה 432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4" name="אליפסה 433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5" name="אליפסה 434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6" name="אליפסה 435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7" name="אליפסה 436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06" name="קבוצה 405"/>
                <p:cNvGrpSpPr/>
                <p:nvPr/>
              </p:nvGrpSpPr>
              <p:grpSpPr>
                <a:xfrm>
                  <a:off x="1132755" y="5463196"/>
                  <a:ext cx="2385859" cy="345526"/>
                  <a:chOff x="4433952" y="502305"/>
                  <a:chExt cx="2022325" cy="308094"/>
                </a:xfrm>
              </p:grpSpPr>
              <p:sp>
                <p:nvSpPr>
                  <p:cNvPr id="418" name="מלבן 417"/>
                  <p:cNvSpPr/>
                  <p:nvPr/>
                </p:nvSpPr>
                <p:spPr>
                  <a:xfrm>
                    <a:off x="4478150" y="502305"/>
                    <a:ext cx="1933930" cy="30809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19" name="קבוצה 418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420" name="אליפסה 419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1" name="אליפסה 420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2" name="אליפסה 421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3" name="אליפסה 422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4" name="אליפסה 423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5" name="אליפסה 424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6" name="אליפסה 425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7" name="אליפסה 426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407" name="קבוצה 406"/>
                <p:cNvGrpSpPr/>
                <p:nvPr/>
              </p:nvGrpSpPr>
              <p:grpSpPr>
                <a:xfrm>
                  <a:off x="1133007" y="5795276"/>
                  <a:ext cx="2385859" cy="295676"/>
                  <a:chOff x="4433952" y="534765"/>
                  <a:chExt cx="2022325" cy="263644"/>
                </a:xfrm>
              </p:grpSpPr>
              <p:sp>
                <p:nvSpPr>
                  <p:cNvPr id="408" name="מלבן 407"/>
                  <p:cNvSpPr/>
                  <p:nvPr/>
                </p:nvSpPr>
                <p:spPr>
                  <a:xfrm>
                    <a:off x="4500946" y="534765"/>
                    <a:ext cx="1933930" cy="26364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09" name="קבוצה 408"/>
                  <p:cNvGrpSpPr/>
                  <p:nvPr/>
                </p:nvGrpSpPr>
                <p:grpSpPr>
                  <a:xfrm>
                    <a:off x="4433952" y="578743"/>
                    <a:ext cx="2022325" cy="182880"/>
                    <a:chOff x="997526" y="1939646"/>
                    <a:chExt cx="2474261" cy="222481"/>
                  </a:xfrm>
                </p:grpSpPr>
                <p:sp>
                  <p:nvSpPr>
                    <p:cNvPr id="410" name="אליפסה 409"/>
                    <p:cNvSpPr/>
                    <p:nvPr/>
                  </p:nvSpPr>
                  <p:spPr>
                    <a:xfrm>
                      <a:off x="99752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" name="אליפסה 410"/>
                    <p:cNvSpPr/>
                    <p:nvPr/>
                  </p:nvSpPr>
                  <p:spPr>
                    <a:xfrm>
                      <a:off x="130102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2" name="אליפסה 411"/>
                    <p:cNvSpPr/>
                    <p:nvPr/>
                  </p:nvSpPr>
                  <p:spPr>
                    <a:xfrm>
                      <a:off x="1620071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3" name="אליפסה 412"/>
                    <p:cNvSpPr/>
                    <p:nvPr/>
                  </p:nvSpPr>
                  <p:spPr>
                    <a:xfrm>
                      <a:off x="193911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4" name="אליפסה 413"/>
                    <p:cNvSpPr/>
                    <p:nvPr/>
                  </p:nvSpPr>
                  <p:spPr>
                    <a:xfrm>
                      <a:off x="2244302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5" name="אליפסה 414"/>
                    <p:cNvSpPr/>
                    <p:nvPr/>
                  </p:nvSpPr>
                  <p:spPr>
                    <a:xfrm>
                      <a:off x="2578879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6" name="אליפסה 415"/>
                    <p:cNvSpPr/>
                    <p:nvPr/>
                  </p:nvSpPr>
                  <p:spPr>
                    <a:xfrm>
                      <a:off x="2913456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7" name="אליפסה 416"/>
                    <p:cNvSpPr/>
                    <p:nvPr/>
                  </p:nvSpPr>
                  <p:spPr>
                    <a:xfrm>
                      <a:off x="3248038" y="1939646"/>
                      <a:ext cx="223749" cy="222481"/>
                    </a:xfrm>
                    <a:prstGeom prst="ellips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 b="1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71" name="כפל 370"/>
              <p:cNvSpPr/>
              <p:nvPr/>
            </p:nvSpPr>
            <p:spPr>
              <a:xfrm>
                <a:off x="1159526" y="1707691"/>
                <a:ext cx="182880" cy="182880"/>
              </a:xfrm>
              <a:prstGeom prst="mathMultipl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כפל 371"/>
              <p:cNvSpPr/>
              <p:nvPr/>
            </p:nvSpPr>
            <p:spPr>
              <a:xfrm>
                <a:off x="1438926" y="1166354"/>
                <a:ext cx="182880" cy="182880"/>
              </a:xfrm>
              <a:prstGeom prst="mathMultipl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צורת L 372"/>
              <p:cNvSpPr/>
              <p:nvPr/>
            </p:nvSpPr>
            <p:spPr>
              <a:xfrm rot="12928376" flipV="1">
                <a:off x="3348869" y="662593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צורת L 373"/>
              <p:cNvSpPr/>
              <p:nvPr/>
            </p:nvSpPr>
            <p:spPr>
              <a:xfrm rot="12928376" flipV="1">
                <a:off x="3026606" y="662593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צורת L 374"/>
              <p:cNvSpPr/>
              <p:nvPr/>
            </p:nvSpPr>
            <p:spPr>
              <a:xfrm rot="12928376" flipV="1">
                <a:off x="2698770" y="664598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משולש שווה שוקיים 210"/>
              <p:cNvSpPr/>
              <p:nvPr/>
            </p:nvSpPr>
            <p:spPr>
              <a:xfrm>
                <a:off x="1142975" y="2205476"/>
                <a:ext cx="174922" cy="127823"/>
              </a:xfrm>
              <a:prstGeom prst="triangle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צורת L 213"/>
              <p:cNvSpPr/>
              <p:nvPr/>
            </p:nvSpPr>
            <p:spPr>
              <a:xfrm rot="12928376" flipV="1">
                <a:off x="3344106" y="1176903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צורת L 213"/>
              <p:cNvSpPr/>
              <p:nvPr/>
            </p:nvSpPr>
            <p:spPr>
              <a:xfrm rot="12928376" flipV="1">
                <a:off x="3361034" y="1723057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צורת L 213"/>
              <p:cNvSpPr/>
              <p:nvPr/>
            </p:nvSpPr>
            <p:spPr>
              <a:xfrm rot="12928376" flipV="1">
                <a:off x="3022247" y="1179921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צורת L 213"/>
              <p:cNvSpPr/>
              <p:nvPr/>
            </p:nvSpPr>
            <p:spPr>
              <a:xfrm rot="12928376" flipV="1">
                <a:off x="3033915" y="1723057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צורת L 213"/>
              <p:cNvSpPr/>
              <p:nvPr/>
            </p:nvSpPr>
            <p:spPr>
              <a:xfrm rot="12928376" flipV="1">
                <a:off x="2374240" y="664791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צורת L 213"/>
              <p:cNvSpPr/>
              <p:nvPr/>
            </p:nvSpPr>
            <p:spPr>
              <a:xfrm rot="12928376" flipV="1">
                <a:off x="2699366" y="1175883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צורת L 213"/>
              <p:cNvSpPr/>
              <p:nvPr/>
            </p:nvSpPr>
            <p:spPr>
              <a:xfrm rot="12928376" flipV="1">
                <a:off x="2373606" y="1171121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צורת L 213"/>
              <p:cNvSpPr/>
              <p:nvPr/>
            </p:nvSpPr>
            <p:spPr>
              <a:xfrm rot="12928376" flipV="1">
                <a:off x="2716418" y="1723054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צורת L 213"/>
              <p:cNvSpPr/>
              <p:nvPr/>
            </p:nvSpPr>
            <p:spPr>
              <a:xfrm rot="12928376" flipV="1">
                <a:off x="2393927" y="1727818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צורת L 213"/>
              <p:cNvSpPr/>
              <p:nvPr/>
            </p:nvSpPr>
            <p:spPr>
              <a:xfrm rot="12928376" flipV="1">
                <a:off x="2080009" y="657830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צורת L 213"/>
              <p:cNvSpPr/>
              <p:nvPr/>
            </p:nvSpPr>
            <p:spPr>
              <a:xfrm rot="12928376" flipV="1">
                <a:off x="2080287" y="1170729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צורת L 213"/>
              <p:cNvSpPr/>
              <p:nvPr/>
            </p:nvSpPr>
            <p:spPr>
              <a:xfrm rot="12928376" flipV="1">
                <a:off x="2096362" y="1724849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צורת L 213"/>
              <p:cNvSpPr/>
              <p:nvPr/>
            </p:nvSpPr>
            <p:spPr>
              <a:xfrm rot="12928376" flipV="1">
                <a:off x="1786600" y="1727902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צורת L 213"/>
              <p:cNvSpPr/>
              <p:nvPr/>
            </p:nvSpPr>
            <p:spPr>
              <a:xfrm rot="12928376" flipV="1">
                <a:off x="1772394" y="1171381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צורת L 213"/>
              <p:cNvSpPr/>
              <p:nvPr/>
            </p:nvSpPr>
            <p:spPr>
              <a:xfrm rot="12928376" flipV="1">
                <a:off x="1777088" y="665529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צורת L 213"/>
              <p:cNvSpPr/>
              <p:nvPr/>
            </p:nvSpPr>
            <p:spPr>
              <a:xfrm rot="12928376" flipV="1">
                <a:off x="1465636" y="665530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צורת L 213"/>
              <p:cNvSpPr/>
              <p:nvPr/>
            </p:nvSpPr>
            <p:spPr>
              <a:xfrm rot="12928376" flipV="1">
                <a:off x="1176193" y="664157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צורת L 213"/>
              <p:cNvSpPr/>
              <p:nvPr/>
            </p:nvSpPr>
            <p:spPr>
              <a:xfrm rot="12928376" flipV="1">
                <a:off x="1176193" y="1176321"/>
                <a:ext cx="127555" cy="141844"/>
              </a:xfrm>
              <a:prstGeom prst="corner">
                <a:avLst/>
              </a:prstGeom>
              <a:solidFill>
                <a:schemeClr val="tx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0" name="אליפסה 349"/>
            <p:cNvSpPr/>
            <p:nvPr/>
          </p:nvSpPr>
          <p:spPr>
            <a:xfrm>
              <a:off x="1271328" y="3389557"/>
              <a:ext cx="215754" cy="205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b="1">
                <a:solidFill>
                  <a:schemeClr val="tx1"/>
                </a:solidFill>
              </a:endParaRPr>
            </a:p>
          </p:txBody>
        </p:sp>
        <p:grpSp>
          <p:nvGrpSpPr>
            <p:cNvPr id="351" name="קבוצה 350"/>
            <p:cNvGrpSpPr/>
            <p:nvPr/>
          </p:nvGrpSpPr>
          <p:grpSpPr>
            <a:xfrm>
              <a:off x="1138407" y="2755570"/>
              <a:ext cx="2429323" cy="927707"/>
              <a:chOff x="5184335" y="1414604"/>
              <a:chExt cx="5255065" cy="2082800"/>
            </a:xfrm>
          </p:grpSpPr>
          <p:pic>
            <p:nvPicPr>
              <p:cNvPr id="354" name="תמונה 35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62" t="41515" r="13462" b="45353"/>
              <a:stretch/>
            </p:blipFill>
            <p:spPr>
              <a:xfrm>
                <a:off x="5184335" y="1414604"/>
                <a:ext cx="5255065" cy="208280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355" name="מלבן 354"/>
              <p:cNvSpPr/>
              <p:nvPr/>
            </p:nvSpPr>
            <p:spPr>
              <a:xfrm>
                <a:off x="5308600" y="2926936"/>
                <a:ext cx="4940300" cy="53236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6" name="אליפסה 355">
                <a:hlinkClick r:id="rId3" action="ppaction://hlinksldjump"/>
              </p:cNvPr>
              <p:cNvSpPr/>
              <p:nvPr/>
            </p:nvSpPr>
            <p:spPr>
              <a:xfrm>
                <a:off x="6645133" y="3091520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אליפסה 356">
                <a:hlinkClick r:id="rId4" action="ppaction://hlinksldjump"/>
              </p:cNvPr>
              <p:cNvSpPr/>
              <p:nvPr/>
            </p:nvSpPr>
            <p:spPr>
              <a:xfrm>
                <a:off x="7670644" y="3105768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8" name="אליפסה 357">
                <a:hlinkClick r:id="rId5" action="ppaction://hlinksldjump"/>
              </p:cNvPr>
              <p:cNvSpPr/>
              <p:nvPr/>
            </p:nvSpPr>
            <p:spPr>
              <a:xfrm>
                <a:off x="8760280" y="3091520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59" name="אליפסה 358">
                <a:hlinkClick r:id="rId6" action="ppaction://hlinksldjump"/>
              </p:cNvPr>
              <p:cNvSpPr/>
              <p:nvPr/>
            </p:nvSpPr>
            <p:spPr>
              <a:xfrm>
                <a:off x="9786664" y="3104220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0" name="חץ למטה 359"/>
              <p:cNvSpPr/>
              <p:nvPr/>
            </p:nvSpPr>
            <p:spPr>
              <a:xfrm>
                <a:off x="6545177" y="1967947"/>
                <a:ext cx="99956" cy="292560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1" name="חץ למטה 360"/>
              <p:cNvSpPr/>
              <p:nvPr/>
            </p:nvSpPr>
            <p:spPr>
              <a:xfrm flipV="1">
                <a:off x="6538863" y="1613756"/>
                <a:ext cx="106270" cy="249333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2" name="TextBox 361"/>
              <p:cNvSpPr txBox="1"/>
              <p:nvPr/>
            </p:nvSpPr>
            <p:spPr>
              <a:xfrm>
                <a:off x="5308599" y="2680219"/>
                <a:ext cx="914400" cy="368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800" b="1" dirty="0"/>
                  <a:t>ניטור</a:t>
                </a:r>
                <a:endParaRPr lang="en-US" sz="800" b="1" dirty="0"/>
              </a:p>
            </p:txBody>
          </p:sp>
          <p:sp>
            <p:nvSpPr>
              <p:cNvPr id="363" name="אליפסה 362">
                <a:hlinkClick r:id="rId7" action="ppaction://hlinksldjump"/>
              </p:cNvPr>
              <p:cNvSpPr/>
              <p:nvPr/>
            </p:nvSpPr>
            <p:spPr>
              <a:xfrm>
                <a:off x="5654538" y="3082556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TextBox 363"/>
              <p:cNvSpPr txBox="1"/>
              <p:nvPr/>
            </p:nvSpPr>
            <p:spPr>
              <a:xfrm>
                <a:off x="6894260" y="1598754"/>
                <a:ext cx="1399065" cy="552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he-IL" sz="10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ברוך הבא</a:t>
                </a:r>
                <a:endParaRPr lang="en-US" sz="10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pic>
            <p:nvPicPr>
              <p:cNvPr id="365" name="תמונה 364"/>
              <p:cNvPicPr>
                <a:picLocks noChangeAspect="1"/>
              </p:cNvPicPr>
              <p:nvPr/>
            </p:nvPicPr>
            <p:blipFill>
              <a:blip r:embed="rId8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7998" y="1611592"/>
                <a:ext cx="656545" cy="656545"/>
              </a:xfrm>
              <a:prstGeom prst="rect">
                <a:avLst/>
              </a:prstGeom>
            </p:spPr>
          </p:pic>
          <p:sp>
            <p:nvSpPr>
              <p:cNvPr id="366" name="TextBox 365"/>
              <p:cNvSpPr txBox="1"/>
              <p:nvPr/>
            </p:nvSpPr>
            <p:spPr>
              <a:xfrm>
                <a:off x="6196327" y="2680219"/>
                <a:ext cx="1105634" cy="426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he-IL" sz="800" b="1" dirty="0"/>
                  <a:t>אזהרות</a:t>
                </a:r>
                <a:endParaRPr lang="en-US" sz="800" b="1" dirty="0"/>
              </a:p>
            </p:txBody>
          </p:sp>
          <p:sp>
            <p:nvSpPr>
              <p:cNvPr id="367" name="TextBox 366"/>
              <p:cNvSpPr txBox="1"/>
              <p:nvPr/>
            </p:nvSpPr>
            <p:spPr>
              <a:xfrm>
                <a:off x="7180951" y="2680924"/>
                <a:ext cx="1059954" cy="426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he-IL" sz="800" b="1" dirty="0"/>
                  <a:t>תפריט</a:t>
                </a:r>
                <a:endParaRPr lang="en-US" sz="800" b="1" dirty="0"/>
              </a:p>
            </p:txBody>
          </p:sp>
          <p:sp>
            <p:nvSpPr>
              <p:cNvPr id="368" name="TextBox 367"/>
              <p:cNvSpPr txBox="1"/>
              <p:nvPr/>
            </p:nvSpPr>
            <p:spPr>
              <a:xfrm>
                <a:off x="8468247" y="2683187"/>
                <a:ext cx="964720" cy="48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he-IL" sz="800" b="1" dirty="0"/>
                  <a:t>סריקה</a:t>
                </a:r>
                <a:endParaRPr lang="en-US" sz="800" b="1" dirty="0"/>
              </a:p>
            </p:txBody>
          </p:sp>
          <p:sp>
            <p:nvSpPr>
              <p:cNvPr id="369" name="TextBox 368"/>
              <p:cNvSpPr txBox="1"/>
              <p:nvPr/>
            </p:nvSpPr>
            <p:spPr>
              <a:xfrm>
                <a:off x="9461826" y="2686137"/>
                <a:ext cx="948717" cy="426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800" b="1" dirty="0"/>
                  <a:t>חיפוש</a:t>
                </a:r>
                <a:endParaRPr lang="en-US" sz="800" b="1" dirty="0"/>
              </a:p>
            </p:txBody>
          </p:sp>
        </p:grpSp>
        <p:sp>
          <p:nvSpPr>
            <p:cNvPr id="352" name="משולש שווה שוקיים 351"/>
            <p:cNvSpPr/>
            <p:nvPr/>
          </p:nvSpPr>
          <p:spPr>
            <a:xfrm>
              <a:off x="1462437" y="2320091"/>
              <a:ext cx="174922" cy="127823"/>
            </a:xfrm>
            <a:prstGeom prst="triangl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משולש שווה שוקיים 210"/>
            <p:cNvSpPr/>
            <p:nvPr/>
          </p:nvSpPr>
          <p:spPr>
            <a:xfrm>
              <a:off x="1484430" y="1843067"/>
              <a:ext cx="174922" cy="127823"/>
            </a:xfrm>
            <a:prstGeom prst="triangle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5" name="קבוצה 514"/>
          <p:cNvGrpSpPr/>
          <p:nvPr/>
        </p:nvGrpSpPr>
        <p:grpSpPr>
          <a:xfrm>
            <a:off x="4651949" y="1637139"/>
            <a:ext cx="6560049" cy="4738382"/>
            <a:chOff x="4371083" y="688902"/>
            <a:chExt cx="6840006" cy="5138734"/>
          </a:xfrm>
        </p:grpSpPr>
        <p:grpSp>
          <p:nvGrpSpPr>
            <p:cNvPr id="516" name="קבוצה 515"/>
            <p:cNvGrpSpPr/>
            <p:nvPr/>
          </p:nvGrpSpPr>
          <p:grpSpPr>
            <a:xfrm>
              <a:off x="5714738" y="4103364"/>
              <a:ext cx="4211182" cy="934671"/>
              <a:chOff x="6820465" y="4772133"/>
              <a:chExt cx="2498949" cy="502403"/>
            </a:xfrm>
          </p:grpSpPr>
          <p:sp>
            <p:nvSpPr>
              <p:cNvPr id="538" name="אליפסה 537"/>
              <p:cNvSpPr/>
              <p:nvPr/>
            </p:nvSpPr>
            <p:spPr>
              <a:xfrm>
                <a:off x="6820465" y="4804636"/>
                <a:ext cx="457200" cy="4572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אליפסה 538"/>
              <p:cNvSpPr/>
              <p:nvPr/>
            </p:nvSpPr>
            <p:spPr>
              <a:xfrm>
                <a:off x="7505506" y="4804636"/>
                <a:ext cx="457200" cy="4572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אליפסה 539"/>
              <p:cNvSpPr/>
              <p:nvPr/>
            </p:nvSpPr>
            <p:spPr>
              <a:xfrm>
                <a:off x="8190561" y="4804636"/>
                <a:ext cx="457200" cy="457200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אליפסה 540"/>
              <p:cNvSpPr/>
              <p:nvPr/>
            </p:nvSpPr>
            <p:spPr>
              <a:xfrm>
                <a:off x="8862214" y="4804636"/>
                <a:ext cx="457200" cy="457200"/>
              </a:xfrm>
              <a:prstGeom prst="ellipse">
                <a:avLst/>
              </a:prstGeom>
              <a:solidFill>
                <a:srgbClr val="43EA36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משולש שווה שוקיים 541"/>
              <p:cNvSpPr/>
              <p:nvPr/>
            </p:nvSpPr>
            <p:spPr>
              <a:xfrm>
                <a:off x="7528382" y="4827869"/>
                <a:ext cx="397075" cy="296103"/>
              </a:xfrm>
              <a:prstGeom prst="triangl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כפל 542"/>
              <p:cNvSpPr/>
              <p:nvPr/>
            </p:nvSpPr>
            <p:spPr>
              <a:xfrm>
                <a:off x="8177860" y="4772133"/>
                <a:ext cx="469746" cy="502403"/>
              </a:xfrm>
              <a:prstGeom prst="mathMultiply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צורת L 543"/>
              <p:cNvSpPr/>
              <p:nvPr/>
            </p:nvSpPr>
            <p:spPr>
              <a:xfrm rot="18765986">
                <a:off x="8920084" y="4919386"/>
                <a:ext cx="329396" cy="178691"/>
              </a:xfrm>
              <a:prstGeom prst="corne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7" name="TextBox 516"/>
            <p:cNvSpPr txBox="1"/>
            <p:nvPr/>
          </p:nvSpPr>
          <p:spPr>
            <a:xfrm>
              <a:off x="9086633" y="5114504"/>
              <a:ext cx="984618" cy="70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בקבוק תקין</a:t>
              </a:r>
              <a:endParaRPr lang="en-US" dirty="0"/>
            </a:p>
          </p:txBody>
        </p:sp>
        <p:sp>
          <p:nvSpPr>
            <p:cNvPr id="518" name="TextBox 517"/>
            <p:cNvSpPr txBox="1"/>
            <p:nvPr/>
          </p:nvSpPr>
          <p:spPr>
            <a:xfrm>
              <a:off x="7931533" y="5126696"/>
              <a:ext cx="889259" cy="700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בקבוק מקולקל</a:t>
              </a:r>
              <a:endParaRPr lang="en-US" dirty="0"/>
            </a:p>
          </p:txBody>
        </p:sp>
        <p:sp>
          <p:nvSpPr>
            <p:cNvPr id="519" name="TextBox 518"/>
            <p:cNvSpPr txBox="1"/>
            <p:nvPr/>
          </p:nvSpPr>
          <p:spPr>
            <a:xfrm>
              <a:off x="6797442" y="5114504"/>
              <a:ext cx="882368" cy="40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dirty="0"/>
                <a:t>אזהרה</a:t>
              </a:r>
              <a:endParaRPr lang="en-US" dirty="0"/>
            </a:p>
          </p:txBody>
        </p:sp>
        <p:sp>
          <p:nvSpPr>
            <p:cNvPr id="520" name="TextBox 519"/>
            <p:cNvSpPr txBox="1"/>
            <p:nvPr/>
          </p:nvSpPr>
          <p:spPr>
            <a:xfrm>
              <a:off x="5617201" y="511450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dirty="0"/>
                <a:t>תא פנוי</a:t>
              </a:r>
              <a:endParaRPr lang="en-US" dirty="0"/>
            </a:p>
          </p:txBody>
        </p:sp>
        <p:grpSp>
          <p:nvGrpSpPr>
            <p:cNvPr id="521" name="קבוצה 520"/>
            <p:cNvGrpSpPr/>
            <p:nvPr/>
          </p:nvGrpSpPr>
          <p:grpSpPr>
            <a:xfrm>
              <a:off x="4371083" y="688902"/>
              <a:ext cx="6840006" cy="2927756"/>
              <a:chOff x="5184335" y="1414604"/>
              <a:chExt cx="5255065" cy="2082800"/>
            </a:xfrm>
          </p:grpSpPr>
          <p:pic>
            <p:nvPicPr>
              <p:cNvPr id="522" name="תמונה 52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62" t="41515" r="13462" b="45353"/>
              <a:stretch/>
            </p:blipFill>
            <p:spPr>
              <a:xfrm>
                <a:off x="5184335" y="1414604"/>
                <a:ext cx="5255065" cy="208280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523" name="מלבן 522"/>
              <p:cNvSpPr/>
              <p:nvPr/>
            </p:nvSpPr>
            <p:spPr>
              <a:xfrm>
                <a:off x="5308600" y="2926936"/>
                <a:ext cx="4940300" cy="53236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אליפסה 523">
                <a:hlinkClick r:id="rId3" action="ppaction://hlinksldjump"/>
              </p:cNvPr>
              <p:cNvSpPr/>
              <p:nvPr/>
            </p:nvSpPr>
            <p:spPr>
              <a:xfrm>
                <a:off x="6645133" y="3091520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אליפסה 524">
                <a:hlinkClick r:id="rId4" action="ppaction://hlinksldjump"/>
              </p:cNvPr>
              <p:cNvSpPr/>
              <p:nvPr/>
            </p:nvSpPr>
            <p:spPr>
              <a:xfrm>
                <a:off x="7670644" y="3105768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6" name="אליפסה 525">
                <a:hlinkClick r:id="rId5" action="ppaction://hlinksldjump"/>
              </p:cNvPr>
              <p:cNvSpPr/>
              <p:nvPr/>
            </p:nvSpPr>
            <p:spPr>
              <a:xfrm>
                <a:off x="8760280" y="3091520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7" name="אליפסה 526">
                <a:hlinkClick r:id="rId6" action="ppaction://hlinksldjump"/>
              </p:cNvPr>
              <p:cNvSpPr/>
              <p:nvPr/>
            </p:nvSpPr>
            <p:spPr>
              <a:xfrm>
                <a:off x="9786664" y="3104220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28" name="חץ למטה 527"/>
              <p:cNvSpPr/>
              <p:nvPr/>
            </p:nvSpPr>
            <p:spPr>
              <a:xfrm>
                <a:off x="6545177" y="1967947"/>
                <a:ext cx="99956" cy="292560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חץ למטה 528"/>
              <p:cNvSpPr/>
              <p:nvPr/>
            </p:nvSpPr>
            <p:spPr>
              <a:xfrm flipV="1">
                <a:off x="6538863" y="1613756"/>
                <a:ext cx="106270" cy="249333"/>
              </a:xfrm>
              <a:prstGeom prst="downArrow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TextBox 529"/>
              <p:cNvSpPr txBox="1"/>
              <p:nvPr/>
            </p:nvSpPr>
            <p:spPr>
              <a:xfrm>
                <a:off x="5308600" y="2740601"/>
                <a:ext cx="914400" cy="284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2000" b="1" dirty="0"/>
                  <a:t>ניטור</a:t>
                </a:r>
                <a:endParaRPr lang="en-US" sz="2000" b="1" dirty="0"/>
              </a:p>
            </p:txBody>
          </p:sp>
          <p:sp>
            <p:nvSpPr>
              <p:cNvPr id="531" name="אליפסה 530">
                <a:hlinkClick r:id="rId7" action="ppaction://hlinksldjump"/>
              </p:cNvPr>
              <p:cNvSpPr/>
              <p:nvPr/>
            </p:nvSpPr>
            <p:spPr>
              <a:xfrm>
                <a:off x="5654538" y="3082556"/>
                <a:ext cx="249127" cy="2505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endParaRPr lang="he-IL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TextBox 531"/>
              <p:cNvSpPr txBox="1"/>
              <p:nvPr/>
            </p:nvSpPr>
            <p:spPr>
              <a:xfrm>
                <a:off x="7012634" y="1598753"/>
                <a:ext cx="1280691" cy="372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he-IL" sz="28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ברוך הבא</a:t>
                </a:r>
                <a:endParaRPr lang="en-US" sz="28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pic>
            <p:nvPicPr>
              <p:cNvPr id="533" name="תמונה 532"/>
              <p:cNvPicPr>
                <a:picLocks noChangeAspect="1"/>
              </p:cNvPicPr>
              <p:nvPr/>
            </p:nvPicPr>
            <p:blipFill>
              <a:blip r:embed="rId9" cstate="print">
                <a:biLevel thresh="7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7998" y="1611592"/>
                <a:ext cx="656545" cy="656545"/>
              </a:xfrm>
              <a:prstGeom prst="rect">
                <a:avLst/>
              </a:prstGeom>
            </p:spPr>
          </p:pic>
          <p:sp>
            <p:nvSpPr>
              <p:cNvPr id="534" name="TextBox 533"/>
              <p:cNvSpPr txBox="1"/>
              <p:nvPr/>
            </p:nvSpPr>
            <p:spPr>
              <a:xfrm>
                <a:off x="6196328" y="2740601"/>
                <a:ext cx="914400" cy="284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he-IL" sz="2000" b="1" dirty="0"/>
                  <a:t>אזהרות</a:t>
                </a:r>
                <a:endParaRPr lang="en-US" sz="2000" b="1" dirty="0"/>
              </a:p>
            </p:txBody>
          </p:sp>
          <p:sp>
            <p:nvSpPr>
              <p:cNvPr id="535" name="TextBox 534"/>
              <p:cNvSpPr txBox="1"/>
              <p:nvPr/>
            </p:nvSpPr>
            <p:spPr>
              <a:xfrm>
                <a:off x="7308265" y="2741304"/>
                <a:ext cx="801467" cy="284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he-IL" sz="2000" b="1" dirty="0"/>
                  <a:t>תפריט</a:t>
                </a:r>
                <a:endParaRPr lang="en-US" sz="2000" b="1" dirty="0"/>
              </a:p>
            </p:txBody>
          </p:sp>
          <p:sp>
            <p:nvSpPr>
              <p:cNvPr id="536" name="TextBox 535"/>
              <p:cNvSpPr txBox="1"/>
              <p:nvPr/>
            </p:nvSpPr>
            <p:spPr>
              <a:xfrm>
                <a:off x="8340935" y="2743567"/>
                <a:ext cx="854062" cy="284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he-IL" sz="2000" b="1" dirty="0"/>
                  <a:t>סריקה</a:t>
                </a:r>
                <a:endParaRPr lang="en-US" sz="2000" b="1" dirty="0"/>
              </a:p>
            </p:txBody>
          </p:sp>
          <p:sp>
            <p:nvSpPr>
              <p:cNvPr id="537" name="TextBox 536"/>
              <p:cNvSpPr txBox="1"/>
              <p:nvPr/>
            </p:nvSpPr>
            <p:spPr>
              <a:xfrm>
                <a:off x="9563681" y="2746518"/>
                <a:ext cx="695092" cy="284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e-IL" sz="2000" b="1" dirty="0"/>
                  <a:t>חיפוש</a:t>
                </a:r>
                <a:endParaRPr lang="en-US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5150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/>
          <p:cNvSpPr/>
          <p:nvPr/>
        </p:nvSpPr>
        <p:spPr>
          <a:xfrm>
            <a:off x="5026062" y="322061"/>
            <a:ext cx="233172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5400" u="sng" dirty="0">
                <a:ln w="57150">
                  <a:noFill/>
                  <a:prstDash val="solid"/>
                </a:ln>
                <a:latin typeface="Guttman Haim" panose="02010401010101010101" pitchFamily="2" charset="-79"/>
                <a:cs typeface="Guttman Haim" panose="02010401010101010101" pitchFamily="2" charset="-79"/>
              </a:rPr>
              <a:t>חיפוש</a:t>
            </a:r>
            <a:r>
              <a:rPr lang="he-IL" sz="5400" b="1" u="sng" dirty="0">
                <a:ln w="28575">
                  <a:solidFill>
                    <a:srgbClr val="CC006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lang="he-IL" sz="5400" b="1" u="sng" cap="none" spc="0" dirty="0">
              <a:ln w="28575">
                <a:solidFill>
                  <a:srgbClr val="CC006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1928532" y="1516814"/>
            <a:ext cx="8064500" cy="4445000"/>
            <a:chOff x="1847850" y="1207532"/>
            <a:chExt cx="8064500" cy="4445000"/>
          </a:xfrm>
        </p:grpSpPr>
        <p:sp>
          <p:nvSpPr>
            <p:cNvPr id="5" name="מלבן 4"/>
            <p:cNvSpPr/>
            <p:nvPr/>
          </p:nvSpPr>
          <p:spPr>
            <a:xfrm>
              <a:off x="1847850" y="1207532"/>
              <a:ext cx="8064500" cy="4445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תמונה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840669"/>
              <a:ext cx="6267450" cy="181186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285067" y="1234043"/>
              <a:ext cx="1190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e-IL" sz="2400" b="1" u="sng" dirty="0"/>
                <a:t>חיפוש</a:t>
              </a:r>
              <a:endParaRPr lang="en-US" b="1" u="sng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40400" y="1816100"/>
              <a:ext cx="1536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000" dirty="0"/>
                <a:t>מספר שורה: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26212" y="1803400"/>
              <a:ext cx="876300" cy="393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05200" y="1839952"/>
              <a:ext cx="1562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000" dirty="0"/>
                <a:t>מספר עמודה: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0683" y="1815584"/>
              <a:ext cx="876300" cy="393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62800" y="1801852"/>
              <a:ext cx="2038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000" b="1" u="sng" dirty="0"/>
                <a:t>חיפוש לפי מיקום:</a:t>
              </a:r>
              <a:endParaRPr lang="en-US" sz="2000" b="1" u="sng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3600" y="2424668"/>
              <a:ext cx="132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000" dirty="0"/>
                <a:t>שם היין:</a:t>
              </a:r>
              <a:endParaRPr 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86360" y="2411968"/>
              <a:ext cx="1957240" cy="4001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he-IL" sz="2000" dirty="0"/>
                <a:t>קברנה סוביניון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62800" y="2410420"/>
              <a:ext cx="202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000" b="1" u="sng" dirty="0"/>
                <a:t>חיפוש לפי שם:</a:t>
              </a:r>
              <a:endParaRPr lang="en-US" sz="2000" b="1" u="sng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56300" y="3047484"/>
              <a:ext cx="1320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000" dirty="0"/>
                <a:t>סוג היין: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6360" y="3034784"/>
              <a:ext cx="1969940" cy="3937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66000" y="3033236"/>
              <a:ext cx="1835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he-IL" sz="2000" b="1" u="sng" dirty="0"/>
                <a:t>חיפוש לפי סוג:</a:t>
              </a:r>
              <a:endParaRPr lang="en-US" sz="2000" b="1" u="sng" dirty="0"/>
            </a:p>
          </p:txBody>
        </p:sp>
        <p:sp>
          <p:nvSpPr>
            <p:cNvPr id="20" name="מלבן 19"/>
            <p:cNvSpPr/>
            <p:nvPr/>
          </p:nvSpPr>
          <p:spPr>
            <a:xfrm>
              <a:off x="9248774" y="1829554"/>
              <a:ext cx="321469" cy="3151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קבוצה 20"/>
            <p:cNvGrpSpPr/>
            <p:nvPr/>
          </p:nvGrpSpPr>
          <p:grpSpPr>
            <a:xfrm>
              <a:off x="9274174" y="2426454"/>
              <a:ext cx="321469" cy="315114"/>
              <a:chOff x="9274174" y="2426454"/>
              <a:chExt cx="321469" cy="315114"/>
            </a:xfrm>
          </p:grpSpPr>
          <p:sp>
            <p:nvSpPr>
              <p:cNvPr id="25" name="צורת L 24"/>
              <p:cNvSpPr/>
              <p:nvPr/>
            </p:nvSpPr>
            <p:spPr>
              <a:xfrm rot="2343617" flipH="1">
                <a:off x="9361149" y="2431152"/>
                <a:ext cx="156637" cy="265315"/>
              </a:xfrm>
              <a:prstGeom prst="corner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מלבן 25"/>
              <p:cNvSpPr/>
              <p:nvPr/>
            </p:nvSpPr>
            <p:spPr>
              <a:xfrm>
                <a:off x="9274174" y="2426454"/>
                <a:ext cx="321469" cy="3151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מלבן 21"/>
            <p:cNvSpPr/>
            <p:nvPr/>
          </p:nvSpPr>
          <p:spPr>
            <a:xfrm>
              <a:off x="9268914" y="3059906"/>
              <a:ext cx="321469" cy="3151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hlinkClick r:id="rId3" action="ppaction://hlinksldjump"/>
            </p:cNvPr>
            <p:cNvSpPr txBox="1"/>
            <p:nvPr/>
          </p:nvSpPr>
          <p:spPr>
            <a:xfrm>
              <a:off x="2501180" y="3375020"/>
              <a:ext cx="1270000" cy="4001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he-IL" sz="2000" dirty="0"/>
                <a:t>חיפוש</a:t>
              </a:r>
              <a:endParaRPr lang="en-US" sz="2000" dirty="0"/>
            </a:p>
          </p:txBody>
        </p:sp>
        <p:pic>
          <p:nvPicPr>
            <p:cNvPr id="24" name="Picture 2" descr="תוצאת תמונה עבור אייקון בית">
              <a:hlinkClick r:id="rId4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8774" y="5030792"/>
              <a:ext cx="594846" cy="594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833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739900" y="1207532"/>
            <a:ext cx="8172450" cy="4875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422400"/>
            <a:ext cx="351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u="sng" dirty="0"/>
              <a:t>חיפוש לפי שם:</a:t>
            </a:r>
            <a:r>
              <a:rPr lang="he-IL" sz="2000" b="1" dirty="0"/>
              <a:t>     </a:t>
            </a:r>
            <a:r>
              <a:rPr lang="he-IL" sz="2000" dirty="0"/>
              <a:t>קברנה סוביניון</a:t>
            </a:r>
            <a:endParaRPr lang="en-US" sz="2000" dirty="0"/>
          </a:p>
        </p:txBody>
      </p:sp>
      <p:graphicFrame>
        <p:nvGraphicFramePr>
          <p:cNvPr id="6" name="טבלה 5"/>
          <p:cNvGraphicFramePr>
            <a:graphicFrameLocks noGrp="1"/>
          </p:cNvGraphicFramePr>
          <p:nvPr>
            <p:extLst/>
          </p:nvPr>
        </p:nvGraphicFramePr>
        <p:xfrm>
          <a:off x="2501152" y="2030492"/>
          <a:ext cx="6858000" cy="277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330">
                <a:tc rowSpan="2"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cs typeface="+mn-cs"/>
                        </a:rPr>
                        <a:t>סטטוס</a:t>
                      </a:r>
                      <a:endParaRPr lang="en-US" sz="2000" b="1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cs typeface="+mn-cs"/>
                        </a:rPr>
                        <a:t>מיקום היין</a:t>
                      </a:r>
                      <a:endParaRPr lang="en-US" sz="2000" b="1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/>
                      <a:endParaRPr lang="en-US" sz="2000" b="1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30">
                <a:tc vMerge="1"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solidFill>
                            <a:schemeClr val="bg1"/>
                          </a:solidFill>
                          <a:cs typeface="+mn-cs"/>
                        </a:rPr>
                        <a:t>עמודה</a:t>
                      </a:r>
                      <a:endParaRPr lang="en-US" sz="2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solidFill>
                            <a:schemeClr val="bg1"/>
                          </a:solidFill>
                          <a:cs typeface="+mn-cs"/>
                        </a:rPr>
                        <a:t>שורה</a:t>
                      </a:r>
                      <a:endParaRPr lang="en-US" sz="2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1"/>
                      <a:endParaRPr lang="en-US" sz="2000" b="1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תקין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5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1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מקולקל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אזהרה- טמפרטורה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rtl="1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קבוצה 6"/>
          <p:cNvGrpSpPr/>
          <p:nvPr/>
        </p:nvGrpSpPr>
        <p:grpSpPr>
          <a:xfrm>
            <a:off x="8489123" y="2888390"/>
            <a:ext cx="301626" cy="620411"/>
            <a:chOff x="9274174" y="2342794"/>
            <a:chExt cx="321469" cy="771975"/>
          </a:xfrm>
        </p:grpSpPr>
        <p:sp>
          <p:nvSpPr>
            <p:cNvPr id="8" name="צורת L 7"/>
            <p:cNvSpPr/>
            <p:nvPr/>
          </p:nvSpPr>
          <p:spPr>
            <a:xfrm rot="2343617" flipH="1">
              <a:off x="9362033" y="2849455"/>
              <a:ext cx="156637" cy="265314"/>
            </a:xfrm>
            <a:prstGeom prst="corne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מלבן 8"/>
            <p:cNvSpPr/>
            <p:nvPr/>
          </p:nvSpPr>
          <p:spPr>
            <a:xfrm>
              <a:off x="9274174" y="2342794"/>
              <a:ext cx="321469" cy="3151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מלבן 14"/>
          <p:cNvSpPr/>
          <p:nvPr/>
        </p:nvSpPr>
        <p:spPr>
          <a:xfrm>
            <a:off x="8489123" y="3282874"/>
            <a:ext cx="301626" cy="253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מלבן 17"/>
          <p:cNvSpPr/>
          <p:nvPr/>
        </p:nvSpPr>
        <p:spPr>
          <a:xfrm>
            <a:off x="8489123" y="3668522"/>
            <a:ext cx="301626" cy="253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67200" y="5284470"/>
            <a:ext cx="14351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e-IL" sz="2000" dirty="0"/>
              <a:t>הוצא בקבוק</a:t>
            </a:r>
            <a:endParaRPr lang="en-US" sz="2000" dirty="0"/>
          </a:p>
        </p:txBody>
      </p:sp>
      <p:sp>
        <p:nvSpPr>
          <p:cNvPr id="13" name="TextBox 12">
            <a:hlinkClick r:id="rId2" action="ppaction://hlinksldjump"/>
          </p:cNvPr>
          <p:cNvSpPr txBox="1"/>
          <p:nvPr/>
        </p:nvSpPr>
        <p:spPr>
          <a:xfrm>
            <a:off x="6324600" y="5284470"/>
            <a:ext cx="14351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he-IL" sz="2000" dirty="0"/>
              <a:t>הצג בקבוק</a:t>
            </a:r>
            <a:endParaRPr lang="en-US" sz="2000" dirty="0"/>
          </a:p>
        </p:txBody>
      </p:sp>
      <p:pic>
        <p:nvPicPr>
          <p:cNvPr id="14" name="Picture 2" descr="תוצאת תמונה עבור אייקון בית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235" y="5388454"/>
            <a:ext cx="594846" cy="5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854200" y="1207532"/>
            <a:ext cx="8058150" cy="46725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1422400"/>
            <a:ext cx="3086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u="sng" dirty="0"/>
              <a:t>חיפוש לפי סוג:</a:t>
            </a:r>
            <a:r>
              <a:rPr lang="he-IL" sz="2000" b="1" dirty="0"/>
              <a:t>     </a:t>
            </a:r>
            <a:r>
              <a:rPr lang="he-IL" sz="2000" dirty="0"/>
              <a:t>לבן</a:t>
            </a:r>
            <a:endParaRPr lang="en-US" sz="2000" dirty="0"/>
          </a:p>
        </p:txBody>
      </p:sp>
      <p:graphicFrame>
        <p:nvGraphicFramePr>
          <p:cNvPr id="6" name="טבלה 5"/>
          <p:cNvGraphicFramePr>
            <a:graphicFrameLocks noGrp="1"/>
          </p:cNvGraphicFramePr>
          <p:nvPr>
            <p:extLst/>
          </p:nvPr>
        </p:nvGraphicFramePr>
        <p:xfrm>
          <a:off x="2489294" y="1888252"/>
          <a:ext cx="6992470" cy="316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9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54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12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3356">
                <a:tc rowSpan="2"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סטטוס</a:t>
                      </a:r>
                      <a:endParaRPr lang="en-US" sz="2000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מיקום היין</a:t>
                      </a:r>
                      <a:endParaRPr lang="en-US" sz="2000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שנת</a:t>
                      </a:r>
                      <a:r>
                        <a:rPr lang="he-IL" sz="2000" baseline="0" dirty="0"/>
                        <a:t> ייצור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שם היין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1"/>
                      <a:endParaRPr 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 vMerge="1">
                  <a:txBody>
                    <a:bodyPr/>
                    <a:lstStyle/>
                    <a:p>
                      <a:pPr algn="ct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solidFill>
                            <a:schemeClr val="bg1"/>
                          </a:solidFill>
                        </a:rPr>
                        <a:t>עמודה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1" dirty="0">
                          <a:solidFill>
                            <a:schemeClr val="bg1"/>
                          </a:solidFill>
                        </a:rPr>
                        <a:t>שורה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1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תקין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3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1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1999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0" u="none" dirty="0">
                          <a:solidFill>
                            <a:srgbClr val="4C0002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שרדונה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תקין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2006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שרדונה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תקין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2011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b="0" u="none" strike="noStrike" kern="1200" dirty="0">
                          <a:solidFill>
                            <a:srgbClr val="4C0002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ריזלינג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מקולקל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2012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סוביניון בלן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7" name="קבוצה 6"/>
          <p:cNvGrpSpPr/>
          <p:nvPr/>
        </p:nvGrpSpPr>
        <p:grpSpPr>
          <a:xfrm>
            <a:off x="8843120" y="2745449"/>
            <a:ext cx="301626" cy="253246"/>
            <a:chOff x="9274174" y="2426454"/>
            <a:chExt cx="321469" cy="315114"/>
          </a:xfrm>
        </p:grpSpPr>
        <p:sp>
          <p:nvSpPr>
            <p:cNvPr id="8" name="צורת L 7"/>
            <p:cNvSpPr/>
            <p:nvPr/>
          </p:nvSpPr>
          <p:spPr>
            <a:xfrm rot="2343617" flipH="1">
              <a:off x="9376365" y="2431152"/>
              <a:ext cx="156637" cy="265315"/>
            </a:xfrm>
            <a:prstGeom prst="corne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מלבן 8"/>
            <p:cNvSpPr/>
            <p:nvPr/>
          </p:nvSpPr>
          <p:spPr>
            <a:xfrm>
              <a:off x="9274174" y="2426454"/>
              <a:ext cx="321469" cy="3151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מלבן 9"/>
          <p:cNvSpPr/>
          <p:nvPr/>
        </p:nvSpPr>
        <p:spPr>
          <a:xfrm>
            <a:off x="8843120" y="3143546"/>
            <a:ext cx="301626" cy="253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מלבן 10"/>
          <p:cNvSpPr/>
          <p:nvPr/>
        </p:nvSpPr>
        <p:spPr>
          <a:xfrm>
            <a:off x="8851070" y="3540149"/>
            <a:ext cx="301626" cy="253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מלבן 11"/>
          <p:cNvSpPr/>
          <p:nvPr/>
        </p:nvSpPr>
        <p:spPr>
          <a:xfrm>
            <a:off x="8861353" y="3936752"/>
            <a:ext cx="301626" cy="25324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32299" y="5284470"/>
            <a:ext cx="1349935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e-IL" sz="2000" dirty="0"/>
              <a:t>הוצא בקבוק</a:t>
            </a:r>
            <a:endParaRPr lang="en-US" sz="2000" dirty="0"/>
          </a:p>
        </p:txBody>
      </p:sp>
      <p:sp>
        <p:nvSpPr>
          <p:cNvPr id="14" name="TextBox 13">
            <a:hlinkClick r:id="rId2" action="ppaction://hlinksldjump"/>
          </p:cNvPr>
          <p:cNvSpPr txBox="1"/>
          <p:nvPr/>
        </p:nvSpPr>
        <p:spPr>
          <a:xfrm>
            <a:off x="6489700" y="5284470"/>
            <a:ext cx="12700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he-IL" sz="2000" dirty="0"/>
              <a:t>הצג בקבוק</a:t>
            </a:r>
            <a:endParaRPr lang="en-US" sz="2000" dirty="0"/>
          </a:p>
        </p:txBody>
      </p:sp>
      <p:pic>
        <p:nvPicPr>
          <p:cNvPr id="15" name="Picture 2" descr="תוצאת תמונה עבור אייקון בית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341" y="5171713"/>
            <a:ext cx="594846" cy="5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26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847850" y="1207532"/>
            <a:ext cx="8064500" cy="4445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57600" y="1485146"/>
            <a:ext cx="431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u="sng" dirty="0"/>
              <a:t>חיפוש לפי מיקום:</a:t>
            </a:r>
            <a:r>
              <a:rPr lang="he-IL" sz="2000" b="1" dirty="0"/>
              <a:t>     </a:t>
            </a:r>
            <a:r>
              <a:rPr lang="he-IL" sz="2000" dirty="0"/>
              <a:t>שורה- 2  עמודה- 5</a:t>
            </a:r>
            <a:endParaRPr lang="en-US" sz="2000" dirty="0"/>
          </a:p>
        </p:txBody>
      </p:sp>
      <p:graphicFrame>
        <p:nvGraphicFramePr>
          <p:cNvPr id="6" name="טבלה 5"/>
          <p:cNvGraphicFramePr>
            <a:graphicFrameLocks noGrp="1"/>
          </p:cNvGraphicFramePr>
          <p:nvPr>
            <p:extLst/>
          </p:nvPr>
        </p:nvGraphicFramePr>
        <p:xfrm>
          <a:off x="2597150" y="2297192"/>
          <a:ext cx="6565900" cy="13362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5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0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0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5255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סטטוס</a:t>
                      </a:r>
                      <a:endParaRPr lang="en-US" sz="2000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שנת</a:t>
                      </a:r>
                      <a:r>
                        <a:rPr lang="he-IL" sz="2000" baseline="0" dirty="0"/>
                        <a:t> ייצור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סוג היין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שם היין</a:t>
                      </a:r>
                      <a:endParaRPr lang="en-US" sz="20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753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תקין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/>
                        <a:t>1986</a:t>
                      </a:r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000" b="0" kern="1200" dirty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לבן חצי יבש</a:t>
                      </a:r>
                      <a:endParaRPr lang="he-IL" sz="2000" b="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+mn-cs"/>
                      </a:endParaRPr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000" b="0" kern="1200" dirty="0">
                          <a:solidFill>
                            <a:schemeClr val="dk1"/>
                          </a:solidFill>
                          <a:effectLst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+mn-cs"/>
                        </a:rPr>
                        <a:t>ריזלינג</a:t>
                      </a:r>
                      <a:endParaRPr lang="he-IL" sz="2000" b="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+mn-cs"/>
                      </a:endParaRPr>
                    </a:p>
                    <a:p>
                      <a:pPr algn="ctr" rtl="1"/>
                      <a:endParaRPr lang="en-US" sz="2000" dirty="0"/>
                    </a:p>
                  </a:txBody>
                  <a:tcP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17147" y="4058531"/>
            <a:ext cx="1363382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e-IL" sz="2000" dirty="0"/>
              <a:t>הוצא בקבוק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6274547" y="4058531"/>
            <a:ext cx="1363382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he-IL" sz="2000" dirty="0"/>
              <a:t>הצג בקבוק</a:t>
            </a:r>
            <a:endParaRPr lang="en-US" sz="2000" dirty="0"/>
          </a:p>
        </p:txBody>
      </p:sp>
      <p:pic>
        <p:nvPicPr>
          <p:cNvPr id="10" name="Picture 2" descr="תוצאת תמונה עבור אייקון בית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341" y="4936401"/>
            <a:ext cx="594846" cy="5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9931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</TotalTime>
  <Words>1373</Words>
  <Application>Microsoft Office PowerPoint</Application>
  <PresentationFormat>מסך רחב</PresentationFormat>
  <Paragraphs>410</Paragraphs>
  <Slides>25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25</vt:i4>
      </vt:variant>
    </vt:vector>
  </HeadingPairs>
  <TitlesOfParts>
    <vt:vector size="35" baseType="lpstr">
      <vt:lpstr>Aharoni</vt:lpstr>
      <vt:lpstr>Arial</vt:lpstr>
      <vt:lpstr>Arial Unicode MS</vt:lpstr>
      <vt:lpstr>Calibri</vt:lpstr>
      <vt:lpstr>Calibri Light</vt:lpstr>
      <vt:lpstr>Cambria Math</vt:lpstr>
      <vt:lpstr>Guttman Haim</vt:lpstr>
      <vt:lpstr>Times New Roman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Olga KI</dc:creator>
  <cp:lastModifiedBy>Sus</cp:lastModifiedBy>
  <cp:revision>206</cp:revision>
  <dcterms:created xsi:type="dcterms:W3CDTF">2017-01-19T19:04:25Z</dcterms:created>
  <dcterms:modified xsi:type="dcterms:W3CDTF">2017-06-28T12:29:02Z</dcterms:modified>
</cp:coreProperties>
</file>